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53"/>
  </p:notesMasterIdLst>
  <p:sldIdLst>
    <p:sldId id="256" r:id="rId5"/>
    <p:sldId id="257" r:id="rId6"/>
    <p:sldId id="258" r:id="rId7"/>
    <p:sldId id="263" r:id="rId8"/>
    <p:sldId id="266" r:id="rId9"/>
    <p:sldId id="288" r:id="rId10"/>
    <p:sldId id="289" r:id="rId11"/>
    <p:sldId id="259" r:id="rId12"/>
    <p:sldId id="261" r:id="rId13"/>
    <p:sldId id="290" r:id="rId14"/>
    <p:sldId id="291" r:id="rId15"/>
    <p:sldId id="292" r:id="rId16"/>
    <p:sldId id="293" r:id="rId17"/>
    <p:sldId id="294" r:id="rId18"/>
    <p:sldId id="307" r:id="rId19"/>
    <p:sldId id="308" r:id="rId20"/>
    <p:sldId id="273" r:id="rId21"/>
    <p:sldId id="301" r:id="rId22"/>
    <p:sldId id="303" r:id="rId23"/>
    <p:sldId id="304" r:id="rId24"/>
    <p:sldId id="296" r:id="rId25"/>
    <p:sldId id="267" r:id="rId26"/>
    <p:sldId id="268" r:id="rId27"/>
    <p:sldId id="270" r:id="rId28"/>
    <p:sldId id="269" r:id="rId29"/>
    <p:sldId id="272" r:id="rId30"/>
    <p:sldId id="274" r:id="rId31"/>
    <p:sldId id="275" r:id="rId32"/>
    <p:sldId id="276" r:id="rId33"/>
    <p:sldId id="277" r:id="rId34"/>
    <p:sldId id="278" r:id="rId35"/>
    <p:sldId id="309" r:id="rId36"/>
    <p:sldId id="310" r:id="rId37"/>
    <p:sldId id="311" r:id="rId38"/>
    <p:sldId id="297" r:id="rId39"/>
    <p:sldId id="298" r:id="rId40"/>
    <p:sldId id="299" r:id="rId41"/>
    <p:sldId id="300" r:id="rId42"/>
    <p:sldId id="280" r:id="rId43"/>
    <p:sldId id="282" r:id="rId44"/>
    <p:sldId id="302" r:id="rId45"/>
    <p:sldId id="305" r:id="rId46"/>
    <p:sldId id="306" r:id="rId47"/>
    <p:sldId id="281" r:id="rId48"/>
    <p:sldId id="271" r:id="rId49"/>
    <p:sldId id="285" r:id="rId50"/>
    <p:sldId id="262" r:id="rId51"/>
    <p:sldId id="260"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4BE1"/>
    <a:srgbClr val="FFFF01"/>
    <a:srgbClr val="1CADE4"/>
    <a:srgbClr val="3499DC"/>
    <a:srgbClr val="50ACF2"/>
    <a:srgbClr val="0000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A674A6-7C58-443E-959B-4928A92DDCB5}" v="67" dt="2019-07-16T16:57:18.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18"/>
  </p:normalViewPr>
  <p:slideViewPr>
    <p:cSldViewPr snapToGrid="0">
      <p:cViewPr varScale="1">
        <p:scale>
          <a:sx n="88" d="100"/>
          <a:sy n="88" d="100"/>
        </p:scale>
        <p:origin x="9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EA903-49B8-4CE0-8407-F5DE010CDE63}" type="datetimeFigureOut">
              <a:rPr lang="en-US" smtClean="0"/>
              <a:t>7/16/19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CDF2F-001E-4002-B4B5-A6FEE2DCAB0A}" type="slidenum">
              <a:rPr lang="en-US" smtClean="0"/>
              <a:t>‹#›</a:t>
            </a:fld>
            <a:endParaRPr lang="en-US"/>
          </a:p>
        </p:txBody>
      </p:sp>
    </p:spTree>
    <p:extLst>
      <p:ext uri="{BB962C8B-B14F-4D97-AF65-F5344CB8AC3E}">
        <p14:creationId xmlns:p14="http://schemas.microsoft.com/office/powerpoint/2010/main" val="2751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6</a:t>
            </a:fld>
            <a:endParaRPr lang="en-US"/>
          </a:p>
        </p:txBody>
      </p:sp>
    </p:spTree>
    <p:extLst>
      <p:ext uri="{BB962C8B-B14F-4D97-AF65-F5344CB8AC3E}">
        <p14:creationId xmlns:p14="http://schemas.microsoft.com/office/powerpoint/2010/main" val="3357885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DCDF2F-001E-4002-B4B5-A6FEE2DCAB0A}" type="slidenum">
              <a:rPr lang="en-US" smtClean="0"/>
              <a:t>18</a:t>
            </a:fld>
            <a:endParaRPr lang="en-US"/>
          </a:p>
        </p:txBody>
      </p:sp>
    </p:spTree>
    <p:extLst>
      <p:ext uri="{BB962C8B-B14F-4D97-AF65-F5344CB8AC3E}">
        <p14:creationId xmlns:p14="http://schemas.microsoft.com/office/powerpoint/2010/main" val="3778763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21</a:t>
            </a:fld>
            <a:endParaRPr lang="en-US"/>
          </a:p>
        </p:txBody>
      </p:sp>
    </p:spTree>
    <p:extLst>
      <p:ext uri="{BB962C8B-B14F-4D97-AF65-F5344CB8AC3E}">
        <p14:creationId xmlns:p14="http://schemas.microsoft.com/office/powerpoint/2010/main" val="202844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22</a:t>
            </a:fld>
            <a:endParaRPr lang="en-US"/>
          </a:p>
        </p:txBody>
      </p:sp>
    </p:spTree>
    <p:extLst>
      <p:ext uri="{BB962C8B-B14F-4D97-AF65-F5344CB8AC3E}">
        <p14:creationId xmlns:p14="http://schemas.microsoft.com/office/powerpoint/2010/main" val="4173494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23</a:t>
            </a:fld>
            <a:endParaRPr lang="en-US"/>
          </a:p>
        </p:txBody>
      </p:sp>
    </p:spTree>
    <p:extLst>
      <p:ext uri="{BB962C8B-B14F-4D97-AF65-F5344CB8AC3E}">
        <p14:creationId xmlns:p14="http://schemas.microsoft.com/office/powerpoint/2010/main" val="3869943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24</a:t>
            </a:fld>
            <a:endParaRPr lang="en-US"/>
          </a:p>
        </p:txBody>
      </p:sp>
    </p:spTree>
    <p:extLst>
      <p:ext uri="{BB962C8B-B14F-4D97-AF65-F5344CB8AC3E}">
        <p14:creationId xmlns:p14="http://schemas.microsoft.com/office/powerpoint/2010/main" val="3879057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25</a:t>
            </a:fld>
            <a:endParaRPr lang="en-US"/>
          </a:p>
        </p:txBody>
      </p:sp>
    </p:spTree>
    <p:extLst>
      <p:ext uri="{BB962C8B-B14F-4D97-AF65-F5344CB8AC3E}">
        <p14:creationId xmlns:p14="http://schemas.microsoft.com/office/powerpoint/2010/main" val="3765171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26</a:t>
            </a:fld>
            <a:endParaRPr lang="en-US"/>
          </a:p>
        </p:txBody>
      </p:sp>
    </p:spTree>
    <p:extLst>
      <p:ext uri="{BB962C8B-B14F-4D97-AF65-F5344CB8AC3E}">
        <p14:creationId xmlns:p14="http://schemas.microsoft.com/office/powerpoint/2010/main" val="3587936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27</a:t>
            </a:fld>
            <a:endParaRPr lang="en-US"/>
          </a:p>
        </p:txBody>
      </p:sp>
    </p:spTree>
    <p:extLst>
      <p:ext uri="{BB962C8B-B14F-4D97-AF65-F5344CB8AC3E}">
        <p14:creationId xmlns:p14="http://schemas.microsoft.com/office/powerpoint/2010/main" val="3073168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28</a:t>
            </a:fld>
            <a:endParaRPr lang="en-US"/>
          </a:p>
        </p:txBody>
      </p:sp>
    </p:spTree>
    <p:extLst>
      <p:ext uri="{BB962C8B-B14F-4D97-AF65-F5344CB8AC3E}">
        <p14:creationId xmlns:p14="http://schemas.microsoft.com/office/powerpoint/2010/main" val="3673861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29</a:t>
            </a:fld>
            <a:endParaRPr lang="en-US"/>
          </a:p>
        </p:txBody>
      </p:sp>
    </p:spTree>
    <p:extLst>
      <p:ext uri="{BB962C8B-B14F-4D97-AF65-F5344CB8AC3E}">
        <p14:creationId xmlns:p14="http://schemas.microsoft.com/office/powerpoint/2010/main" val="1346484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7</a:t>
            </a:fld>
            <a:endParaRPr lang="en-US"/>
          </a:p>
        </p:txBody>
      </p:sp>
    </p:spTree>
    <p:extLst>
      <p:ext uri="{BB962C8B-B14F-4D97-AF65-F5344CB8AC3E}">
        <p14:creationId xmlns:p14="http://schemas.microsoft.com/office/powerpoint/2010/main" val="1700022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30</a:t>
            </a:fld>
            <a:endParaRPr lang="en-US"/>
          </a:p>
        </p:txBody>
      </p:sp>
    </p:spTree>
    <p:extLst>
      <p:ext uri="{BB962C8B-B14F-4D97-AF65-F5344CB8AC3E}">
        <p14:creationId xmlns:p14="http://schemas.microsoft.com/office/powerpoint/2010/main" val="235755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31</a:t>
            </a:fld>
            <a:endParaRPr lang="en-US"/>
          </a:p>
        </p:txBody>
      </p:sp>
    </p:spTree>
    <p:extLst>
      <p:ext uri="{BB962C8B-B14F-4D97-AF65-F5344CB8AC3E}">
        <p14:creationId xmlns:p14="http://schemas.microsoft.com/office/powerpoint/2010/main" val="42231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32</a:t>
            </a:fld>
            <a:endParaRPr lang="en-US"/>
          </a:p>
        </p:txBody>
      </p:sp>
    </p:spTree>
    <p:extLst>
      <p:ext uri="{BB962C8B-B14F-4D97-AF65-F5344CB8AC3E}">
        <p14:creationId xmlns:p14="http://schemas.microsoft.com/office/powerpoint/2010/main" val="1466390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33</a:t>
            </a:fld>
            <a:endParaRPr lang="en-US"/>
          </a:p>
        </p:txBody>
      </p:sp>
    </p:spTree>
    <p:extLst>
      <p:ext uri="{BB962C8B-B14F-4D97-AF65-F5344CB8AC3E}">
        <p14:creationId xmlns:p14="http://schemas.microsoft.com/office/powerpoint/2010/main" val="1088591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34</a:t>
            </a:fld>
            <a:endParaRPr lang="en-US"/>
          </a:p>
        </p:txBody>
      </p:sp>
    </p:spTree>
    <p:extLst>
      <p:ext uri="{BB962C8B-B14F-4D97-AF65-F5344CB8AC3E}">
        <p14:creationId xmlns:p14="http://schemas.microsoft.com/office/powerpoint/2010/main" val="2862028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DCDF2F-001E-4002-B4B5-A6FEE2DCAB0A}" type="slidenum">
              <a:rPr lang="en-US" smtClean="0"/>
              <a:t>35</a:t>
            </a:fld>
            <a:endParaRPr lang="en-US"/>
          </a:p>
        </p:txBody>
      </p:sp>
    </p:spTree>
    <p:extLst>
      <p:ext uri="{BB962C8B-B14F-4D97-AF65-F5344CB8AC3E}">
        <p14:creationId xmlns:p14="http://schemas.microsoft.com/office/powerpoint/2010/main" val="973013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DCDF2F-001E-4002-B4B5-A6FEE2DCAB0A}" type="slidenum">
              <a:rPr lang="en-US" smtClean="0"/>
              <a:t>36</a:t>
            </a:fld>
            <a:endParaRPr lang="en-US"/>
          </a:p>
        </p:txBody>
      </p:sp>
    </p:spTree>
    <p:extLst>
      <p:ext uri="{BB962C8B-B14F-4D97-AF65-F5344CB8AC3E}">
        <p14:creationId xmlns:p14="http://schemas.microsoft.com/office/powerpoint/2010/main" val="1657464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37</a:t>
            </a:fld>
            <a:endParaRPr lang="en-US"/>
          </a:p>
        </p:txBody>
      </p:sp>
    </p:spTree>
    <p:extLst>
      <p:ext uri="{BB962C8B-B14F-4D97-AF65-F5344CB8AC3E}">
        <p14:creationId xmlns:p14="http://schemas.microsoft.com/office/powerpoint/2010/main" val="1978427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38</a:t>
            </a:fld>
            <a:endParaRPr lang="en-US"/>
          </a:p>
        </p:txBody>
      </p:sp>
    </p:spTree>
    <p:extLst>
      <p:ext uri="{BB962C8B-B14F-4D97-AF65-F5344CB8AC3E}">
        <p14:creationId xmlns:p14="http://schemas.microsoft.com/office/powerpoint/2010/main" val="638054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39</a:t>
            </a:fld>
            <a:endParaRPr lang="en-US"/>
          </a:p>
        </p:txBody>
      </p:sp>
    </p:spTree>
    <p:extLst>
      <p:ext uri="{BB962C8B-B14F-4D97-AF65-F5344CB8AC3E}">
        <p14:creationId xmlns:p14="http://schemas.microsoft.com/office/powerpoint/2010/main" val="1447191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8</a:t>
            </a:fld>
            <a:endParaRPr lang="en-US"/>
          </a:p>
        </p:txBody>
      </p:sp>
    </p:spTree>
    <p:extLst>
      <p:ext uri="{BB962C8B-B14F-4D97-AF65-F5344CB8AC3E}">
        <p14:creationId xmlns:p14="http://schemas.microsoft.com/office/powerpoint/2010/main" val="2042419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40</a:t>
            </a:fld>
            <a:endParaRPr lang="en-US"/>
          </a:p>
        </p:txBody>
      </p:sp>
    </p:spTree>
    <p:extLst>
      <p:ext uri="{BB962C8B-B14F-4D97-AF65-F5344CB8AC3E}">
        <p14:creationId xmlns:p14="http://schemas.microsoft.com/office/powerpoint/2010/main" val="1752292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DCDF2F-001E-4002-B4B5-A6FEE2DCAB0A}" type="slidenum">
              <a:rPr lang="en-US" smtClean="0"/>
              <a:t>42</a:t>
            </a:fld>
            <a:endParaRPr lang="en-US"/>
          </a:p>
        </p:txBody>
      </p:sp>
    </p:spTree>
    <p:extLst>
      <p:ext uri="{BB962C8B-B14F-4D97-AF65-F5344CB8AC3E}">
        <p14:creationId xmlns:p14="http://schemas.microsoft.com/office/powerpoint/2010/main" val="1717423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DCDF2F-001E-4002-B4B5-A6FEE2DCAB0A}" type="slidenum">
              <a:rPr lang="en-US" smtClean="0"/>
              <a:t>43</a:t>
            </a:fld>
            <a:endParaRPr lang="en-US"/>
          </a:p>
        </p:txBody>
      </p:sp>
    </p:spTree>
    <p:extLst>
      <p:ext uri="{BB962C8B-B14F-4D97-AF65-F5344CB8AC3E}">
        <p14:creationId xmlns:p14="http://schemas.microsoft.com/office/powerpoint/2010/main" val="60079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44</a:t>
            </a:fld>
            <a:endParaRPr lang="en-US"/>
          </a:p>
        </p:txBody>
      </p:sp>
    </p:spTree>
    <p:extLst>
      <p:ext uri="{BB962C8B-B14F-4D97-AF65-F5344CB8AC3E}">
        <p14:creationId xmlns:p14="http://schemas.microsoft.com/office/powerpoint/2010/main" val="27697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9</a:t>
            </a:fld>
            <a:endParaRPr lang="en-US"/>
          </a:p>
        </p:txBody>
      </p:sp>
    </p:spTree>
    <p:extLst>
      <p:ext uri="{BB962C8B-B14F-4D97-AF65-F5344CB8AC3E}">
        <p14:creationId xmlns:p14="http://schemas.microsoft.com/office/powerpoint/2010/main" val="86090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10</a:t>
            </a:fld>
            <a:endParaRPr lang="en-US"/>
          </a:p>
        </p:txBody>
      </p:sp>
    </p:spTree>
    <p:extLst>
      <p:ext uri="{BB962C8B-B14F-4D97-AF65-F5344CB8AC3E}">
        <p14:creationId xmlns:p14="http://schemas.microsoft.com/office/powerpoint/2010/main" val="208936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11</a:t>
            </a:fld>
            <a:endParaRPr lang="en-US"/>
          </a:p>
        </p:txBody>
      </p:sp>
    </p:spTree>
    <p:extLst>
      <p:ext uri="{BB962C8B-B14F-4D97-AF65-F5344CB8AC3E}">
        <p14:creationId xmlns:p14="http://schemas.microsoft.com/office/powerpoint/2010/main" val="213811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14</a:t>
            </a:fld>
            <a:endParaRPr lang="en-US"/>
          </a:p>
        </p:txBody>
      </p:sp>
    </p:spTree>
    <p:extLst>
      <p:ext uri="{BB962C8B-B14F-4D97-AF65-F5344CB8AC3E}">
        <p14:creationId xmlns:p14="http://schemas.microsoft.com/office/powerpoint/2010/main" val="1601259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15</a:t>
            </a:fld>
            <a:endParaRPr lang="en-US"/>
          </a:p>
        </p:txBody>
      </p:sp>
    </p:spTree>
    <p:extLst>
      <p:ext uri="{BB962C8B-B14F-4D97-AF65-F5344CB8AC3E}">
        <p14:creationId xmlns:p14="http://schemas.microsoft.com/office/powerpoint/2010/main" val="357519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63316C-892C-4193-A297-EAAD77ADA8FF}" type="slidenum">
              <a:rPr lang="en-US" smtClean="0"/>
              <a:t>16</a:t>
            </a:fld>
            <a:endParaRPr lang="en-US"/>
          </a:p>
        </p:txBody>
      </p:sp>
    </p:spTree>
    <p:extLst>
      <p:ext uri="{BB962C8B-B14F-4D97-AF65-F5344CB8AC3E}">
        <p14:creationId xmlns:p14="http://schemas.microsoft.com/office/powerpoint/2010/main" val="361222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574902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158404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729931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674775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44030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6739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021812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a:prstGeom prst="rect">
            <a:avLst/>
          </a:prstGeom>
        </p:spPr>
        <p:txBody>
          <a:bodyPr>
            <a:normAutofit/>
          </a:bodyPr>
          <a:lstStyle>
            <a:lvl1pPr algn="ctr">
              <a:defRPr sz="5400"/>
            </a:lvl1p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85029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409762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168619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7/16/19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824040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B26A19DD-4D76-924F-9786-4CCFE7601C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9528708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icrosoft.com/en-us/windows/develop/multilingual-app-toolk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marketplace.visualstudio.com/items?itemName=MultilingualAppToolkit.MultilingualAppToolkit-18308"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cognitive-services/translator/translator-text-how-to-signu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ms.portal.azure.com/#create/Microsoft.CognitiveServicesTextTranslation"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xamarin/Xamarin.Forms/issues/4037"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github.com/anotherlab" TargetMode="External"/><Relationship Id="rId7" Type="http://schemas.openxmlformats.org/officeDocument/2006/relationships/image" Target="../media/image10.png"/><Relationship Id="rId2" Type="http://schemas.openxmlformats.org/officeDocument/2006/relationships/hyperlink" Target="https://rajapet.com/"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stackoverflow.com/users/206/chris-miller" TargetMode="External"/><Relationship Id="rId4" Type="http://schemas.openxmlformats.org/officeDocument/2006/relationships/hyperlink" Target="https://www.linkedin.com/in/christophermiller/" TargetMode="External"/><Relationship Id="rId9"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5668F6DC-99AD-9D40-8C08-9AD1A66E948C}"/>
              </a:ext>
            </a:extLst>
          </p:cNvPr>
          <p:cNvPicPr>
            <a:picLocks noChangeAspect="1"/>
          </p:cNvPicPr>
          <p:nvPr/>
        </p:nvPicPr>
        <p:blipFill>
          <a:blip r:embed="rId2"/>
          <a:stretch>
            <a:fillRect/>
          </a:stretch>
        </p:blipFill>
        <p:spPr>
          <a:xfrm>
            <a:off x="3657599" y="997028"/>
            <a:ext cx="4876800" cy="3523488"/>
          </a:xfrm>
          <a:prstGeom prst="rect">
            <a:avLst/>
          </a:prstGeom>
        </p:spPr>
      </p:pic>
      <p:sp>
        <p:nvSpPr>
          <p:cNvPr id="3" name="Title 1">
            <a:extLst>
              <a:ext uri="{FF2B5EF4-FFF2-40B4-BE49-F238E27FC236}">
                <a16:creationId xmlns:a16="http://schemas.microsoft.com/office/drawing/2014/main" id="{77B23C19-6682-EE4B-8F9E-240690FD65C2}"/>
              </a:ext>
            </a:extLst>
          </p:cNvPr>
          <p:cNvSpPr txBox="1">
            <a:spLocks/>
          </p:cNvSpPr>
          <p:nvPr/>
        </p:nvSpPr>
        <p:spPr>
          <a:xfrm>
            <a:off x="3905761" y="513594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Houston, TX</a:t>
            </a:r>
          </a:p>
        </p:txBody>
      </p:sp>
      <p:sp>
        <p:nvSpPr>
          <p:cNvPr id="4" name="Title 1">
            <a:extLst>
              <a:ext uri="{FF2B5EF4-FFF2-40B4-BE49-F238E27FC236}">
                <a16:creationId xmlns:a16="http://schemas.microsoft.com/office/drawing/2014/main" id="{425262C8-8091-F34F-B8ED-EBC108AF90F1}"/>
              </a:ext>
            </a:extLst>
          </p:cNvPr>
          <p:cNvSpPr txBox="1">
            <a:spLocks/>
          </p:cNvSpPr>
          <p:nvPr/>
        </p:nvSpPr>
        <p:spPr>
          <a:xfrm>
            <a:off x="3905761" y="543023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 name="Rectangle 5">
            <a:extLst>
              <a:ext uri="{FF2B5EF4-FFF2-40B4-BE49-F238E27FC236}">
                <a16:creationId xmlns:a16="http://schemas.microsoft.com/office/drawing/2014/main" id="{DB6D6D8D-FD1E-834C-9E4A-59E51F366DA8}"/>
              </a:ext>
            </a:extLst>
          </p:cNvPr>
          <p:cNvSpPr/>
          <p:nvPr/>
        </p:nvSpPr>
        <p:spPr>
          <a:xfrm>
            <a:off x="0" y="6198860"/>
            <a:ext cx="12192000" cy="65914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96B21F0-530B-1E4C-969E-EDB45970A488}"/>
              </a:ext>
            </a:extLst>
          </p:cNvPr>
          <p:cNvSpPr txBox="1">
            <a:spLocks/>
          </p:cNvSpPr>
          <p:nvPr/>
        </p:nvSpPr>
        <p:spPr>
          <a:xfrm>
            <a:off x="3905761" y="636565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bg1"/>
                </a:solidFill>
                <a:latin typeface="Open Sans" panose="020B0606030504020204" pitchFamily="34" charset="0"/>
                <a:ea typeface="Open Sans" panose="020B0606030504020204" pitchFamily="34" charset="0"/>
                <a:cs typeface="Open Sans" panose="020B0606030504020204" pitchFamily="34" charset="0"/>
              </a:rPr>
              <a:t>#XamDevSummit</a:t>
            </a:r>
          </a:p>
        </p:txBody>
      </p:sp>
    </p:spTree>
    <p:extLst>
      <p:ext uri="{BB962C8B-B14F-4D97-AF65-F5344CB8AC3E}">
        <p14:creationId xmlns:p14="http://schemas.microsoft.com/office/powerpoint/2010/main" val="384187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7E9312-09E1-41CF-AC44-C6D459981328}"/>
              </a:ext>
            </a:extLst>
          </p:cNvPr>
          <p:cNvSpPr/>
          <p:nvPr/>
        </p:nvSpPr>
        <p:spPr>
          <a:xfrm>
            <a:off x="0" y="-492125"/>
            <a:ext cx="12192000" cy="9977803"/>
          </a:xfrm>
          <a:prstGeom prst="rect">
            <a:avLst/>
          </a:prstGeom>
          <a:blipFill dpi="0" rotWithShape="1">
            <a:blip r:embed="rId3">
              <a:alphaModFix amt="4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0E0C8-F0A7-4C7A-B90B-BBCDCEFAD546}"/>
              </a:ext>
            </a:extLst>
          </p:cNvPr>
          <p:cNvSpPr>
            <a:spLocks noGrp="1"/>
          </p:cNvSpPr>
          <p:nvPr>
            <p:ph type="title"/>
          </p:nvPr>
        </p:nvSpPr>
        <p:spPr/>
        <p:txBody>
          <a:bodyPr/>
          <a:lstStyle/>
          <a:p>
            <a:r>
              <a:rPr lang="en-US"/>
              <a:t>Speaking of Brazil…</a:t>
            </a:r>
          </a:p>
        </p:txBody>
      </p:sp>
      <p:sp>
        <p:nvSpPr>
          <p:cNvPr id="3" name="Content Placeholder 2">
            <a:extLst>
              <a:ext uri="{FF2B5EF4-FFF2-40B4-BE49-F238E27FC236}">
                <a16:creationId xmlns:a16="http://schemas.microsoft.com/office/drawing/2014/main" id="{EB24C943-2708-4DA1-ABB1-8980E70C128D}"/>
              </a:ext>
            </a:extLst>
          </p:cNvPr>
          <p:cNvSpPr>
            <a:spLocks noGrp="1"/>
          </p:cNvSpPr>
          <p:nvPr>
            <p:ph idx="1"/>
          </p:nvPr>
        </p:nvSpPr>
        <p:spPr/>
        <p:txBody>
          <a:bodyPr/>
          <a:lstStyle/>
          <a:p>
            <a:pPr marL="0" indent="0" algn="ctr">
              <a:buNone/>
            </a:pPr>
            <a:r>
              <a:rPr lang="en-US"/>
              <a:t>Brazilian Portuguese ≠ Portuguese spoken in Portugal</a:t>
            </a:r>
          </a:p>
          <a:p>
            <a:pPr marL="0" indent="0">
              <a:buNone/>
            </a:pPr>
            <a:endParaRPr lang="en-US"/>
          </a:p>
          <a:p>
            <a:pPr marL="0" indent="0" algn="ctr">
              <a:buNone/>
            </a:pPr>
            <a:r>
              <a:rPr lang="en-US"/>
              <a:t>Brazil: 212.4 million</a:t>
            </a:r>
          </a:p>
          <a:p>
            <a:pPr marL="0" indent="0" algn="ctr">
              <a:buNone/>
            </a:pPr>
            <a:endParaRPr lang="en-US"/>
          </a:p>
          <a:p>
            <a:pPr marL="0" indent="0" algn="ctr">
              <a:buNone/>
            </a:pPr>
            <a:r>
              <a:rPr lang="en-US"/>
              <a:t>Portugal: 10.2 million</a:t>
            </a:r>
          </a:p>
        </p:txBody>
      </p:sp>
    </p:spTree>
    <p:extLst>
      <p:ext uri="{BB962C8B-B14F-4D97-AF65-F5344CB8AC3E}">
        <p14:creationId xmlns:p14="http://schemas.microsoft.com/office/powerpoint/2010/main" val="3117244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A9DA-5324-496C-9B0C-6F8D18D7DC11}"/>
              </a:ext>
            </a:extLst>
          </p:cNvPr>
          <p:cNvSpPr>
            <a:spLocks noGrp="1"/>
          </p:cNvSpPr>
          <p:nvPr>
            <p:ph type="title"/>
          </p:nvPr>
        </p:nvSpPr>
        <p:spPr/>
        <p:txBody>
          <a:bodyPr/>
          <a:lstStyle/>
          <a:p>
            <a:r>
              <a:rPr lang="en-US"/>
              <a:t>What is needed</a:t>
            </a:r>
          </a:p>
        </p:txBody>
      </p:sp>
      <p:sp>
        <p:nvSpPr>
          <p:cNvPr id="3" name="Content Placeholder 2">
            <a:extLst>
              <a:ext uri="{FF2B5EF4-FFF2-40B4-BE49-F238E27FC236}">
                <a16:creationId xmlns:a16="http://schemas.microsoft.com/office/drawing/2014/main" id="{A28F357A-0DAC-4450-9C0C-7F5349C4D1E8}"/>
              </a:ext>
            </a:extLst>
          </p:cNvPr>
          <p:cNvSpPr>
            <a:spLocks noGrp="1"/>
          </p:cNvSpPr>
          <p:nvPr>
            <p:ph idx="1"/>
          </p:nvPr>
        </p:nvSpPr>
        <p:spPr/>
        <p:txBody>
          <a:bodyPr/>
          <a:lstStyle/>
          <a:p>
            <a:r>
              <a:rPr lang="en-US"/>
              <a:t>Visual Studio (Out of the box, Win works better than Mac right now)</a:t>
            </a:r>
          </a:p>
          <a:p>
            <a:r>
              <a:rPr lang="en-US"/>
              <a:t>Emulators, Simulators, Devices</a:t>
            </a:r>
          </a:p>
          <a:p>
            <a:r>
              <a:rPr lang="en-US"/>
              <a:t>Translators</a:t>
            </a:r>
          </a:p>
        </p:txBody>
      </p:sp>
    </p:spTree>
    <p:extLst>
      <p:ext uri="{BB962C8B-B14F-4D97-AF65-F5344CB8AC3E}">
        <p14:creationId xmlns:p14="http://schemas.microsoft.com/office/powerpoint/2010/main" val="3956164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2193C3-9213-450C-B8E4-7960B09310F8}"/>
              </a:ext>
            </a:extLst>
          </p:cNvPr>
          <p:cNvSpPr/>
          <p:nvPr/>
        </p:nvSpPr>
        <p:spPr>
          <a:xfrm>
            <a:off x="2433637" y="0"/>
            <a:ext cx="7286625" cy="6858000"/>
          </a:xfrm>
          <a:prstGeom prst="rect">
            <a:avLst/>
          </a:prstGeom>
          <a:blipFill dpi="0" rotWithShape="1">
            <a:blip r:embed="rId2">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282C2C-475F-45B4-AE1D-BB9542C70841}"/>
              </a:ext>
            </a:extLst>
          </p:cNvPr>
          <p:cNvSpPr>
            <a:spLocks noGrp="1"/>
          </p:cNvSpPr>
          <p:nvPr>
            <p:ph type="title"/>
          </p:nvPr>
        </p:nvSpPr>
        <p:spPr/>
        <p:txBody>
          <a:bodyPr/>
          <a:lstStyle/>
          <a:p>
            <a:r>
              <a:rPr lang="en-US"/>
              <a:t>Why </a:t>
            </a:r>
            <a:r>
              <a:rPr lang="en-US" err="1"/>
              <a:t>Xamarin.Forms</a:t>
            </a:r>
            <a:endParaRPr lang="en-US"/>
          </a:p>
        </p:txBody>
      </p:sp>
      <p:sp>
        <p:nvSpPr>
          <p:cNvPr id="3" name="Content Placeholder 2">
            <a:extLst>
              <a:ext uri="{FF2B5EF4-FFF2-40B4-BE49-F238E27FC236}">
                <a16:creationId xmlns:a16="http://schemas.microsoft.com/office/drawing/2014/main" id="{7F9B7A6D-38EB-4CA7-8EDB-01ACD7275DA6}"/>
              </a:ext>
            </a:extLst>
          </p:cNvPr>
          <p:cNvSpPr>
            <a:spLocks noGrp="1"/>
          </p:cNvSpPr>
          <p:nvPr>
            <p:ph idx="1"/>
          </p:nvPr>
        </p:nvSpPr>
        <p:spPr/>
        <p:txBody>
          <a:bodyPr/>
          <a:lstStyle/>
          <a:p>
            <a:r>
              <a:rPr lang="en-US"/>
              <a:t>Shared code for multiple platforms</a:t>
            </a:r>
          </a:p>
          <a:p>
            <a:r>
              <a:rPr lang="en-US"/>
              <a:t>Shared string resources with RESX</a:t>
            </a:r>
          </a:p>
          <a:p>
            <a:r>
              <a:rPr lang="en-US"/>
              <a:t>XAML supports RESX and RTL</a:t>
            </a:r>
          </a:p>
        </p:txBody>
      </p:sp>
    </p:spTree>
    <p:extLst>
      <p:ext uri="{BB962C8B-B14F-4D97-AF65-F5344CB8AC3E}">
        <p14:creationId xmlns:p14="http://schemas.microsoft.com/office/powerpoint/2010/main" val="11312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3CF7-5E16-477A-B933-956A154420F5}"/>
              </a:ext>
            </a:extLst>
          </p:cNvPr>
          <p:cNvSpPr>
            <a:spLocks noGrp="1"/>
          </p:cNvSpPr>
          <p:nvPr>
            <p:ph type="title"/>
          </p:nvPr>
        </p:nvSpPr>
        <p:spPr/>
        <p:txBody>
          <a:bodyPr/>
          <a:lstStyle/>
          <a:p>
            <a:r>
              <a:rPr lang="en-US"/>
              <a:t>Preparing Your App for Localization</a:t>
            </a:r>
          </a:p>
        </p:txBody>
      </p:sp>
      <p:sp>
        <p:nvSpPr>
          <p:cNvPr id="3" name="Content Placeholder 2">
            <a:extLst>
              <a:ext uri="{FF2B5EF4-FFF2-40B4-BE49-F238E27FC236}">
                <a16:creationId xmlns:a16="http://schemas.microsoft.com/office/drawing/2014/main" id="{7E2C5168-7473-4D94-841A-16726F01EDFA}"/>
              </a:ext>
            </a:extLst>
          </p:cNvPr>
          <p:cNvSpPr>
            <a:spLocks noGrp="1"/>
          </p:cNvSpPr>
          <p:nvPr>
            <p:ph idx="1"/>
          </p:nvPr>
        </p:nvSpPr>
        <p:spPr/>
        <p:txBody>
          <a:bodyPr/>
          <a:lstStyle/>
          <a:p>
            <a:r>
              <a:rPr lang="en-US"/>
              <a:t>Know what languages need to be </a:t>
            </a:r>
            <a:br>
              <a:rPr lang="en-US"/>
            </a:br>
            <a:r>
              <a:rPr lang="en-US"/>
              <a:t>supported</a:t>
            </a:r>
          </a:p>
          <a:p>
            <a:r>
              <a:rPr lang="en-US"/>
              <a:t>Move the strings to resource files</a:t>
            </a:r>
          </a:p>
        </p:txBody>
      </p:sp>
      <p:pic>
        <p:nvPicPr>
          <p:cNvPr id="7" name="Picture 6">
            <a:extLst>
              <a:ext uri="{FF2B5EF4-FFF2-40B4-BE49-F238E27FC236}">
                <a16:creationId xmlns:a16="http://schemas.microsoft.com/office/drawing/2014/main" id="{2EBF987F-D59B-45F2-995B-C839AF676ADC}"/>
              </a:ext>
            </a:extLst>
          </p:cNvPr>
          <p:cNvPicPr>
            <a:picLocks noChangeAspect="1"/>
          </p:cNvPicPr>
          <p:nvPr/>
        </p:nvPicPr>
        <p:blipFill>
          <a:blip r:embed="rId2"/>
          <a:stretch>
            <a:fillRect/>
          </a:stretch>
        </p:blipFill>
        <p:spPr>
          <a:xfrm>
            <a:off x="6447692" y="1269817"/>
            <a:ext cx="4819648" cy="5667140"/>
          </a:xfrm>
          <a:prstGeom prst="rect">
            <a:avLst/>
          </a:prstGeom>
        </p:spPr>
      </p:pic>
    </p:spTree>
    <p:extLst>
      <p:ext uri="{BB962C8B-B14F-4D97-AF65-F5344CB8AC3E}">
        <p14:creationId xmlns:p14="http://schemas.microsoft.com/office/powerpoint/2010/main" val="66134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FE0B-B821-49A7-BF79-D09E27222BEB}"/>
              </a:ext>
            </a:extLst>
          </p:cNvPr>
          <p:cNvSpPr>
            <a:spLocks noGrp="1"/>
          </p:cNvSpPr>
          <p:nvPr>
            <p:ph type="title"/>
          </p:nvPr>
        </p:nvSpPr>
        <p:spPr/>
        <p:txBody>
          <a:bodyPr/>
          <a:lstStyle/>
          <a:p>
            <a:r>
              <a:rPr lang="en-US"/>
              <a:t>Working with locale codes</a:t>
            </a:r>
          </a:p>
        </p:txBody>
      </p:sp>
      <p:sp>
        <p:nvSpPr>
          <p:cNvPr id="3" name="Content Placeholder 2">
            <a:extLst>
              <a:ext uri="{FF2B5EF4-FFF2-40B4-BE49-F238E27FC236}">
                <a16:creationId xmlns:a16="http://schemas.microsoft.com/office/drawing/2014/main" id="{2CB70F79-1921-4C68-86BE-960D6CDCCC1F}"/>
              </a:ext>
            </a:extLst>
          </p:cNvPr>
          <p:cNvSpPr>
            <a:spLocks noGrp="1"/>
          </p:cNvSpPr>
          <p:nvPr>
            <p:ph idx="1"/>
          </p:nvPr>
        </p:nvSpPr>
        <p:spPr/>
        <p:txBody>
          <a:bodyPr/>
          <a:lstStyle/>
          <a:p>
            <a:r>
              <a:rPr lang="en-US"/>
              <a:t>Determines language and region</a:t>
            </a:r>
          </a:p>
          <a:p>
            <a:r>
              <a:rPr lang="en-US"/>
              <a:t>ISO standard</a:t>
            </a:r>
          </a:p>
          <a:p>
            <a:r>
              <a:rPr lang="en-US"/>
              <a:t>Sets the language and how dates, times, and numbers are formatted. Also controls sorting</a:t>
            </a:r>
          </a:p>
        </p:txBody>
      </p:sp>
    </p:spTree>
    <p:extLst>
      <p:ext uri="{BB962C8B-B14F-4D97-AF65-F5344CB8AC3E}">
        <p14:creationId xmlns:p14="http://schemas.microsoft.com/office/powerpoint/2010/main" val="877903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FE0B-B821-49A7-BF79-D09E27222BEB}"/>
              </a:ext>
            </a:extLst>
          </p:cNvPr>
          <p:cNvSpPr>
            <a:spLocks noGrp="1"/>
          </p:cNvSpPr>
          <p:nvPr>
            <p:ph type="title"/>
          </p:nvPr>
        </p:nvSpPr>
        <p:spPr/>
        <p:txBody>
          <a:bodyPr/>
          <a:lstStyle/>
          <a:p>
            <a:r>
              <a:rPr lang="en-US"/>
              <a:t>Working with locale codes</a:t>
            </a:r>
          </a:p>
        </p:txBody>
      </p:sp>
      <p:sp>
        <p:nvSpPr>
          <p:cNvPr id="3" name="Content Placeholder 2">
            <a:extLst>
              <a:ext uri="{FF2B5EF4-FFF2-40B4-BE49-F238E27FC236}">
                <a16:creationId xmlns:a16="http://schemas.microsoft.com/office/drawing/2014/main" id="{2CB70F79-1921-4C68-86BE-960D6CDCCC1F}"/>
              </a:ext>
            </a:extLst>
          </p:cNvPr>
          <p:cNvSpPr>
            <a:spLocks noGrp="1"/>
          </p:cNvSpPr>
          <p:nvPr>
            <p:ph idx="1"/>
          </p:nvPr>
        </p:nvSpPr>
        <p:spPr>
          <a:xfrm>
            <a:off x="838200" y="1825625"/>
            <a:ext cx="9806354" cy="4351338"/>
          </a:xfrm>
        </p:spPr>
        <p:txBody>
          <a:bodyPr/>
          <a:lstStyle/>
          <a:p>
            <a:r>
              <a:rPr lang="en-US"/>
              <a:t>Locale code has from one to three parts</a:t>
            </a:r>
          </a:p>
          <a:p>
            <a:pPr lvl="1"/>
            <a:r>
              <a:rPr lang="en-US">
                <a:solidFill>
                  <a:srgbClr val="0070C0"/>
                </a:solidFill>
              </a:rPr>
              <a:t>Language</a:t>
            </a:r>
          </a:p>
          <a:p>
            <a:pPr lvl="1"/>
            <a:r>
              <a:rPr lang="en-US">
                <a:solidFill>
                  <a:srgbClr val="00B050"/>
                </a:solidFill>
              </a:rPr>
              <a:t>Script</a:t>
            </a:r>
          </a:p>
          <a:p>
            <a:pPr lvl="1"/>
            <a:r>
              <a:rPr lang="en-US">
                <a:solidFill>
                  <a:srgbClr val="C00000"/>
                </a:solidFill>
              </a:rPr>
              <a:t>Region</a:t>
            </a:r>
          </a:p>
        </p:txBody>
      </p:sp>
      <p:sp>
        <p:nvSpPr>
          <p:cNvPr id="4" name="TextBox 3">
            <a:extLst>
              <a:ext uri="{FF2B5EF4-FFF2-40B4-BE49-F238E27FC236}">
                <a16:creationId xmlns:a16="http://schemas.microsoft.com/office/drawing/2014/main" id="{06A793AF-2DCA-4483-9DBE-BEC4AF7284EE}"/>
              </a:ext>
            </a:extLst>
          </p:cNvPr>
          <p:cNvSpPr txBox="1"/>
          <p:nvPr/>
        </p:nvSpPr>
        <p:spPr>
          <a:xfrm>
            <a:off x="3880338" y="4001294"/>
            <a:ext cx="4431323" cy="1938992"/>
          </a:xfrm>
          <a:prstGeom prst="rect">
            <a:avLst/>
          </a:prstGeom>
          <a:noFill/>
        </p:spPr>
        <p:txBody>
          <a:bodyPr wrap="square" rtlCol="0">
            <a:spAutoFit/>
          </a:bodyPr>
          <a:lstStyle/>
          <a:p>
            <a:r>
              <a:rPr lang="en-US" sz="6000" err="1">
                <a:solidFill>
                  <a:srgbClr val="0070C0"/>
                </a:solidFill>
              </a:rPr>
              <a:t>zh</a:t>
            </a:r>
            <a:r>
              <a:rPr lang="en-US" sz="6000"/>
              <a:t>-</a:t>
            </a:r>
            <a:r>
              <a:rPr lang="en-US" sz="6000" err="1">
                <a:solidFill>
                  <a:srgbClr val="00B050"/>
                </a:solidFill>
              </a:rPr>
              <a:t>Hant</a:t>
            </a:r>
            <a:r>
              <a:rPr lang="en-US" sz="6000"/>
              <a:t>-</a:t>
            </a:r>
            <a:r>
              <a:rPr lang="en-US" sz="6000">
                <a:solidFill>
                  <a:srgbClr val="C00000"/>
                </a:solidFill>
              </a:rPr>
              <a:t>HK</a:t>
            </a:r>
            <a:br>
              <a:rPr lang="en-US" sz="6000">
                <a:solidFill>
                  <a:srgbClr val="C00000"/>
                </a:solidFill>
              </a:rPr>
            </a:br>
            <a:r>
              <a:rPr lang="en-US" sz="6000" err="1">
                <a:solidFill>
                  <a:srgbClr val="0070C0"/>
                </a:solidFill>
              </a:rPr>
              <a:t>zh</a:t>
            </a:r>
            <a:r>
              <a:rPr lang="en-US" sz="6000"/>
              <a:t>-</a:t>
            </a:r>
            <a:r>
              <a:rPr lang="en-US" sz="6000">
                <a:solidFill>
                  <a:srgbClr val="00B050"/>
                </a:solidFill>
              </a:rPr>
              <a:t>Hans</a:t>
            </a:r>
            <a:r>
              <a:rPr lang="en-US" sz="6000"/>
              <a:t>-</a:t>
            </a:r>
            <a:r>
              <a:rPr lang="en-US" sz="6000">
                <a:solidFill>
                  <a:srgbClr val="C00000"/>
                </a:solidFill>
              </a:rPr>
              <a:t>CN</a:t>
            </a:r>
          </a:p>
        </p:txBody>
      </p:sp>
    </p:spTree>
    <p:extLst>
      <p:ext uri="{BB962C8B-B14F-4D97-AF65-F5344CB8AC3E}">
        <p14:creationId xmlns:p14="http://schemas.microsoft.com/office/powerpoint/2010/main" val="3029169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FE0B-B821-49A7-BF79-D09E27222BEB}"/>
              </a:ext>
            </a:extLst>
          </p:cNvPr>
          <p:cNvSpPr>
            <a:spLocks noGrp="1"/>
          </p:cNvSpPr>
          <p:nvPr>
            <p:ph type="title"/>
          </p:nvPr>
        </p:nvSpPr>
        <p:spPr/>
        <p:txBody>
          <a:bodyPr/>
          <a:lstStyle/>
          <a:p>
            <a:r>
              <a:rPr lang="en-US"/>
              <a:t>Working with locale codes</a:t>
            </a:r>
          </a:p>
        </p:txBody>
      </p:sp>
      <p:sp>
        <p:nvSpPr>
          <p:cNvPr id="3" name="Content Placeholder 2">
            <a:extLst>
              <a:ext uri="{FF2B5EF4-FFF2-40B4-BE49-F238E27FC236}">
                <a16:creationId xmlns:a16="http://schemas.microsoft.com/office/drawing/2014/main" id="{2CB70F79-1921-4C68-86BE-960D6CDCCC1F}"/>
              </a:ext>
            </a:extLst>
          </p:cNvPr>
          <p:cNvSpPr>
            <a:spLocks noGrp="1"/>
          </p:cNvSpPr>
          <p:nvPr>
            <p:ph idx="1"/>
          </p:nvPr>
        </p:nvSpPr>
        <p:spPr>
          <a:xfrm>
            <a:off x="838200" y="1825625"/>
            <a:ext cx="4824046" cy="1603375"/>
          </a:xfrm>
        </p:spPr>
        <p:txBody>
          <a:bodyPr/>
          <a:lstStyle/>
          <a:p>
            <a:r>
              <a:rPr lang="en-US"/>
              <a:t>Mostly one or two tags</a:t>
            </a:r>
          </a:p>
          <a:p>
            <a:pPr lvl="1"/>
            <a:r>
              <a:rPr lang="en-US">
                <a:solidFill>
                  <a:srgbClr val="0070C0"/>
                </a:solidFill>
              </a:rPr>
              <a:t>Language</a:t>
            </a:r>
          </a:p>
          <a:p>
            <a:pPr lvl="1"/>
            <a:r>
              <a:rPr lang="en-US">
                <a:solidFill>
                  <a:srgbClr val="C00000"/>
                </a:solidFill>
              </a:rPr>
              <a:t>Region</a:t>
            </a:r>
          </a:p>
        </p:txBody>
      </p:sp>
      <p:sp>
        <p:nvSpPr>
          <p:cNvPr id="4" name="TextBox 3">
            <a:extLst>
              <a:ext uri="{FF2B5EF4-FFF2-40B4-BE49-F238E27FC236}">
                <a16:creationId xmlns:a16="http://schemas.microsoft.com/office/drawing/2014/main" id="{06A793AF-2DCA-4483-9DBE-BEC4AF7284EE}"/>
              </a:ext>
            </a:extLst>
          </p:cNvPr>
          <p:cNvSpPr txBox="1"/>
          <p:nvPr/>
        </p:nvSpPr>
        <p:spPr>
          <a:xfrm>
            <a:off x="4491404" y="2903049"/>
            <a:ext cx="2341684" cy="3785652"/>
          </a:xfrm>
          <a:prstGeom prst="rect">
            <a:avLst/>
          </a:prstGeom>
          <a:noFill/>
        </p:spPr>
        <p:txBody>
          <a:bodyPr wrap="square" rtlCol="0">
            <a:spAutoFit/>
          </a:bodyPr>
          <a:lstStyle/>
          <a:p>
            <a:r>
              <a:rPr lang="en-US" sz="6000">
                <a:solidFill>
                  <a:srgbClr val="0070C0"/>
                </a:solidFill>
              </a:rPr>
              <a:t>es</a:t>
            </a:r>
            <a:br>
              <a:rPr lang="en-US" sz="6000">
                <a:solidFill>
                  <a:srgbClr val="0070C0"/>
                </a:solidFill>
              </a:rPr>
            </a:br>
            <a:r>
              <a:rPr lang="en-US" sz="6000">
                <a:solidFill>
                  <a:srgbClr val="0070C0"/>
                </a:solidFill>
              </a:rPr>
              <a:t>es</a:t>
            </a:r>
            <a:r>
              <a:rPr lang="en-US" sz="6000"/>
              <a:t>-</a:t>
            </a:r>
            <a:r>
              <a:rPr lang="en-US" sz="6000">
                <a:solidFill>
                  <a:srgbClr val="C00000"/>
                </a:solidFill>
              </a:rPr>
              <a:t>ES</a:t>
            </a:r>
            <a:br>
              <a:rPr lang="en-US" sz="6000">
                <a:solidFill>
                  <a:srgbClr val="00B050"/>
                </a:solidFill>
              </a:rPr>
            </a:br>
            <a:r>
              <a:rPr lang="en-US" sz="6000">
                <a:solidFill>
                  <a:srgbClr val="0070C0"/>
                </a:solidFill>
              </a:rPr>
              <a:t>es</a:t>
            </a:r>
            <a:r>
              <a:rPr lang="en-US" sz="6000"/>
              <a:t>-</a:t>
            </a:r>
            <a:r>
              <a:rPr lang="en-US" sz="6000">
                <a:solidFill>
                  <a:srgbClr val="C00000"/>
                </a:solidFill>
              </a:rPr>
              <a:t>US</a:t>
            </a:r>
          </a:p>
          <a:p>
            <a:endParaRPr lang="en-US" sz="6000">
              <a:solidFill>
                <a:srgbClr val="C00000"/>
              </a:solidFill>
            </a:endParaRPr>
          </a:p>
        </p:txBody>
      </p:sp>
    </p:spTree>
    <p:extLst>
      <p:ext uri="{BB962C8B-B14F-4D97-AF65-F5344CB8AC3E}">
        <p14:creationId xmlns:p14="http://schemas.microsoft.com/office/powerpoint/2010/main" val="114722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3AF6-675F-458A-B094-DBECD837D21E}"/>
              </a:ext>
            </a:extLst>
          </p:cNvPr>
          <p:cNvSpPr>
            <a:spLocks noGrp="1"/>
          </p:cNvSpPr>
          <p:nvPr>
            <p:ph type="title"/>
          </p:nvPr>
        </p:nvSpPr>
        <p:spPr/>
        <p:txBody>
          <a:bodyPr/>
          <a:lstStyle/>
          <a:p>
            <a:r>
              <a:rPr lang="en-US"/>
              <a:t>Move the text to RESX</a:t>
            </a:r>
          </a:p>
        </p:txBody>
      </p:sp>
      <p:sp>
        <p:nvSpPr>
          <p:cNvPr id="3" name="Content Placeholder 2">
            <a:extLst>
              <a:ext uri="{FF2B5EF4-FFF2-40B4-BE49-F238E27FC236}">
                <a16:creationId xmlns:a16="http://schemas.microsoft.com/office/drawing/2014/main" id="{BAD0AA72-ED4C-4064-87EA-0282595ECAAA}"/>
              </a:ext>
            </a:extLst>
          </p:cNvPr>
          <p:cNvSpPr>
            <a:spLocks noGrp="1"/>
          </p:cNvSpPr>
          <p:nvPr>
            <p:ph idx="1"/>
          </p:nvPr>
        </p:nvSpPr>
        <p:spPr/>
        <p:txBody>
          <a:bodyPr/>
          <a:lstStyle/>
          <a:p>
            <a:r>
              <a:rPr lang="en-US"/>
              <a:t>Manual with search &amp; replace</a:t>
            </a:r>
          </a:p>
          <a:p>
            <a:r>
              <a:rPr lang="en-US"/>
              <a:t>3</a:t>
            </a:r>
            <a:r>
              <a:rPr lang="en-US" baseline="30000"/>
              <a:t>rd</a:t>
            </a:r>
            <a:r>
              <a:rPr lang="en-US"/>
              <a:t> party tools</a:t>
            </a:r>
          </a:p>
          <a:p>
            <a:pPr lvl="1"/>
            <a:r>
              <a:rPr lang="en-US" err="1"/>
              <a:t>Resharper</a:t>
            </a:r>
            <a:endParaRPr lang="en-US"/>
          </a:p>
          <a:p>
            <a:pPr lvl="1"/>
            <a:r>
              <a:rPr lang="en-US" err="1"/>
              <a:t>CodeRush</a:t>
            </a:r>
            <a:endParaRPr lang="en-US"/>
          </a:p>
          <a:p>
            <a:pPr lvl="1"/>
            <a:r>
              <a:rPr lang="en-US" err="1"/>
              <a:t>Mfractor</a:t>
            </a:r>
            <a:endParaRPr lang="en-US"/>
          </a:p>
          <a:p>
            <a:r>
              <a:rPr lang="en-US"/>
              <a:t>Set the Access Modifier to Public</a:t>
            </a:r>
          </a:p>
          <a:p>
            <a:pPr lvl="1"/>
            <a:r>
              <a:rPr lang="en-US"/>
              <a:t>Easy in VS Windows</a:t>
            </a:r>
          </a:p>
          <a:p>
            <a:pPr lvl="1"/>
            <a:r>
              <a:rPr lang="en-US"/>
              <a:t>Annoying in VS Mac (Set the Custom Tool property to </a:t>
            </a:r>
            <a:r>
              <a:rPr lang="en-US" err="1"/>
              <a:t>PublicResXFileCodeGenerator</a:t>
            </a:r>
            <a:r>
              <a:rPr lang="en-US"/>
              <a:t>)</a:t>
            </a:r>
          </a:p>
        </p:txBody>
      </p:sp>
    </p:spTree>
    <p:extLst>
      <p:ext uri="{BB962C8B-B14F-4D97-AF65-F5344CB8AC3E}">
        <p14:creationId xmlns:p14="http://schemas.microsoft.com/office/powerpoint/2010/main" val="2423636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1969-CE0A-4B16-9B50-28F9DC5D621E}"/>
              </a:ext>
            </a:extLst>
          </p:cNvPr>
          <p:cNvSpPr>
            <a:spLocks noGrp="1"/>
          </p:cNvSpPr>
          <p:nvPr>
            <p:ph type="title"/>
          </p:nvPr>
        </p:nvSpPr>
        <p:spPr/>
        <p:txBody>
          <a:bodyPr/>
          <a:lstStyle/>
          <a:p>
            <a:r>
              <a:rPr lang="en-US" err="1"/>
              <a:t>Resx</a:t>
            </a:r>
            <a:r>
              <a:rPr lang="en-US"/>
              <a:t> and XAML</a:t>
            </a:r>
          </a:p>
        </p:txBody>
      </p:sp>
      <p:sp>
        <p:nvSpPr>
          <p:cNvPr id="3" name="Content Placeholder 2">
            <a:extLst>
              <a:ext uri="{FF2B5EF4-FFF2-40B4-BE49-F238E27FC236}">
                <a16:creationId xmlns:a16="http://schemas.microsoft.com/office/drawing/2014/main" id="{1B3C0132-DDA5-41D3-A81F-4B268AD0B706}"/>
              </a:ext>
            </a:extLst>
          </p:cNvPr>
          <p:cNvSpPr>
            <a:spLocks noGrp="1"/>
          </p:cNvSpPr>
          <p:nvPr>
            <p:ph idx="1"/>
          </p:nvPr>
        </p:nvSpPr>
        <p:spPr>
          <a:xfrm>
            <a:off x="838200" y="0"/>
            <a:ext cx="10515600" cy="6857999"/>
          </a:xfrm>
        </p:spPr>
        <p:txBody>
          <a:bodyPr anchor="ctr"/>
          <a:lstStyle/>
          <a:p>
            <a:pPr marL="0" indent="0">
              <a:buNone/>
            </a:pPr>
            <a:r>
              <a:rPr lang="en-US"/>
              <a:t>An easy way to access translated resources from your XAML markup is with an </a:t>
            </a:r>
            <a:r>
              <a:rPr lang="en-US" err="1"/>
              <a:t>IMarkupExtension</a:t>
            </a:r>
            <a:endParaRPr lang="en-US"/>
          </a:p>
        </p:txBody>
      </p:sp>
    </p:spTree>
    <p:extLst>
      <p:ext uri="{BB962C8B-B14F-4D97-AF65-F5344CB8AC3E}">
        <p14:creationId xmlns:p14="http://schemas.microsoft.com/office/powerpoint/2010/main" val="1374929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7D52DF-5F0F-41F7-9500-9C5225A5AC4E}"/>
              </a:ext>
            </a:extLst>
          </p:cNvPr>
          <p:cNvSpPr>
            <a:spLocks noGrp="1"/>
          </p:cNvSpPr>
          <p:nvPr>
            <p:ph idx="1"/>
          </p:nvPr>
        </p:nvSpPr>
        <p:spPr>
          <a:xfrm>
            <a:off x="601249" y="651352"/>
            <a:ext cx="11436263" cy="5899759"/>
          </a:xfrm>
        </p:spPr>
        <p:txBody>
          <a:bodyPr>
            <a:normAutofit fontScale="55000" lnSpcReduction="20000"/>
          </a:bodyPr>
          <a:lstStyle/>
          <a:p>
            <a:pPr marL="0" indent="0">
              <a:buNone/>
            </a:pPr>
            <a:r>
              <a:rPr lang="en-US">
                <a:solidFill>
                  <a:srgbClr val="0000FF"/>
                </a:solidFill>
                <a:latin typeface="Consolas" panose="020B0609020204030204" pitchFamily="49" charset="0"/>
              </a:rPr>
              <a:t>using</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YourApp.Resources</a:t>
            </a:r>
            <a:r>
              <a:rPr lang="en-US">
                <a:solidFill>
                  <a:srgbClr val="000000"/>
                </a:solidFill>
                <a:latin typeface="Consolas" panose="020B0609020204030204" pitchFamily="49" charset="0"/>
              </a:rPr>
              <a:t>;</a:t>
            </a:r>
          </a:p>
          <a:p>
            <a:pPr marL="0" indent="0">
              <a:buNone/>
            </a:pP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namespace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YourApp.Helpers</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a:t>
            </a:r>
          </a:p>
          <a:p>
            <a:pPr marL="0" inden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ContentProperty</a:t>
            </a:r>
            <a:r>
              <a:rPr lang="en-US">
                <a:solidFill>
                  <a:srgbClr val="000000"/>
                </a:solidFill>
                <a:latin typeface="Consolas" panose="020B0609020204030204" pitchFamily="49" charset="0"/>
              </a:rPr>
              <a:t>(</a:t>
            </a:r>
            <a:r>
              <a:rPr lang="en-US">
                <a:solidFill>
                  <a:srgbClr val="A31515"/>
                </a:solidFill>
                <a:latin typeface="Consolas" panose="020B0609020204030204" pitchFamily="49" charset="0"/>
              </a:rPr>
              <a:t>"Text"</a:t>
            </a:r>
            <a:r>
              <a:rPr lang="en-US">
                <a:solidFill>
                  <a:srgbClr val="000000"/>
                </a:solidFill>
                <a:latin typeface="Consolas" panose="020B0609020204030204" pitchFamily="49" charset="0"/>
              </a:rPr>
              <a:t>)]</a:t>
            </a: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public</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class</a:t>
            </a:r>
            <a:r>
              <a:rPr lang="en-US">
                <a:solidFill>
                  <a:srgbClr val="000000"/>
                </a:solidFill>
                <a:latin typeface="Consolas" panose="020B0609020204030204" pitchFamily="49" charset="0"/>
              </a:rPr>
              <a:t> </a:t>
            </a:r>
            <a:r>
              <a:rPr lang="en-US" err="1">
                <a:solidFill>
                  <a:srgbClr val="2B91AF"/>
                </a:solidFill>
                <a:latin typeface="Consolas" panose="020B0609020204030204" pitchFamily="49" charset="0"/>
              </a:rPr>
              <a:t>TranslateExtension</a:t>
            </a:r>
            <a:r>
              <a:rPr lang="en-US">
                <a:solidFill>
                  <a:srgbClr val="000000"/>
                </a:solidFill>
                <a:latin typeface="Consolas" panose="020B0609020204030204" pitchFamily="49" charset="0"/>
              </a:rPr>
              <a:t> : </a:t>
            </a:r>
            <a:r>
              <a:rPr lang="en-US" err="1">
                <a:solidFill>
                  <a:srgbClr val="000000"/>
                </a:solidFill>
                <a:latin typeface="Consolas" panose="020B0609020204030204" pitchFamily="49" charset="0"/>
              </a:rPr>
              <a:t>IMarkupExtension</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public</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string</a:t>
            </a:r>
            <a:r>
              <a:rPr lang="en-US">
                <a:solidFill>
                  <a:srgbClr val="000000"/>
                </a:solidFill>
                <a:latin typeface="Consolas" panose="020B0609020204030204" pitchFamily="49" charset="0"/>
              </a:rPr>
              <a:t> Text { </a:t>
            </a:r>
            <a:r>
              <a:rPr lang="en-US">
                <a:solidFill>
                  <a:srgbClr val="0000FF"/>
                </a:solidFill>
                <a:latin typeface="Consolas" panose="020B0609020204030204" pitchFamily="49" charset="0"/>
              </a:rPr>
              <a:t>get</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set</a:t>
            </a:r>
            <a:r>
              <a:rPr lang="en-US">
                <a:solidFill>
                  <a:srgbClr val="000000"/>
                </a:solidFill>
                <a:latin typeface="Consolas" panose="020B0609020204030204" pitchFamily="49" charset="0"/>
              </a:rPr>
              <a:t>; }</a:t>
            </a:r>
          </a:p>
          <a:p>
            <a:pPr marL="0" indent="0">
              <a:buNone/>
            </a:pP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public</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object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ProvideValue</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IServiceProvider</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serviceProvider</a:t>
            </a:r>
            <a:r>
              <a:rPr lang="en-US">
                <a:solidFill>
                  <a:srgbClr val="000000"/>
                </a:solidFill>
                <a:latin typeface="Consolas" panose="020B0609020204030204" pitchFamily="49" charset="0"/>
              </a:rPr>
              <a:t>)</a:t>
            </a:r>
          </a:p>
          <a:p>
            <a:pPr marL="0" indent="0">
              <a:buNone/>
            </a:pPr>
            <a:r>
              <a:rPr lang="en-US">
                <a:solidFill>
                  <a:srgbClr val="000000"/>
                </a:solidFill>
                <a:latin typeface="Consolas" panose="020B0609020204030204" pitchFamily="49" charset="0"/>
              </a:rPr>
              <a:t>        {</a:t>
            </a: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if</a:t>
            </a:r>
            <a:r>
              <a:rPr lang="en-US">
                <a:solidFill>
                  <a:srgbClr val="000000"/>
                </a:solidFill>
                <a:latin typeface="Consolas" panose="020B0609020204030204" pitchFamily="49" charset="0"/>
              </a:rPr>
              <a:t> (Text == </a:t>
            </a:r>
            <a:r>
              <a:rPr lang="en-US">
                <a:solidFill>
                  <a:srgbClr val="0000FF"/>
                </a:solidFill>
                <a:latin typeface="Consolas" panose="020B0609020204030204" pitchFamily="49" charset="0"/>
              </a:rPr>
              <a:t>null</a:t>
            </a:r>
            <a:r>
              <a:rPr lang="en-US">
                <a:solidFill>
                  <a:srgbClr val="000000"/>
                </a:solidFill>
                <a:latin typeface="Consolas" panose="020B0609020204030204" pitchFamily="49" charset="0"/>
              </a:rPr>
              <a:t>)</a:t>
            </a: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return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null</a:t>
            </a:r>
            <a:r>
              <a:rPr lang="en-US">
                <a:solidFill>
                  <a:srgbClr val="000000"/>
                </a:solidFill>
                <a:latin typeface="Consolas" panose="020B0609020204030204" pitchFamily="49" charset="0"/>
              </a:rPr>
              <a:t>;</a:t>
            </a:r>
          </a:p>
          <a:p>
            <a:pPr marL="0" indent="0">
              <a:buNone/>
            </a:pP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return</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YourAppResources.ResourceManager.GetString</a:t>
            </a:r>
            <a:r>
              <a:rPr lang="en-US">
                <a:solidFill>
                  <a:srgbClr val="000000"/>
                </a:solidFill>
                <a:latin typeface="Consolas" panose="020B0609020204030204" pitchFamily="49" charset="0"/>
              </a:rPr>
              <a:t>(Text, </a:t>
            </a:r>
            <a:r>
              <a:rPr lang="en-US" err="1">
                <a:solidFill>
                  <a:srgbClr val="000000"/>
                </a:solidFill>
                <a:latin typeface="Consolas" panose="020B0609020204030204" pitchFamily="49" charset="0"/>
              </a:rPr>
              <a:t>AppResources.Culture</a:t>
            </a:r>
            <a:r>
              <a:rPr lang="en-US">
                <a:solidFill>
                  <a:srgbClr val="000000"/>
                </a:solidFill>
                <a:latin typeface="Consolas" panose="020B0609020204030204" pitchFamily="49" charset="0"/>
              </a:rPr>
              <a:t>);</a:t>
            </a:r>
          </a:p>
          <a:p>
            <a:pPr marL="0" indent="0">
              <a:buNone/>
            </a:pPr>
            <a:r>
              <a:rPr lang="en-US">
                <a:solidFill>
                  <a:srgbClr val="000000"/>
                </a:solidFill>
                <a:latin typeface="Consolas" panose="020B0609020204030204" pitchFamily="49" charset="0"/>
              </a:rPr>
              <a:t>        }</a:t>
            </a:r>
          </a:p>
          <a:p>
            <a:pPr marL="0" indent="0">
              <a:buNone/>
            </a:pPr>
            <a:r>
              <a:rPr lang="en-US">
                <a:solidFill>
                  <a:srgbClr val="000000"/>
                </a:solidFill>
                <a:latin typeface="Consolas" panose="020B0609020204030204" pitchFamily="49" charset="0"/>
              </a:rPr>
              <a:t>    }</a:t>
            </a:r>
          </a:p>
          <a:p>
            <a:pPr marL="0" indent="0">
              <a:buNone/>
            </a:pPr>
            <a:r>
              <a:rPr lang="en-US">
                <a:solidFill>
                  <a:srgbClr val="000000"/>
                </a:solidFill>
                <a:latin typeface="Consolas" panose="020B0609020204030204" pitchFamily="49" charset="0"/>
              </a:rPr>
              <a:t>}</a:t>
            </a:r>
            <a:endParaRPr lang="en-US"/>
          </a:p>
        </p:txBody>
      </p:sp>
      <p:sp>
        <p:nvSpPr>
          <p:cNvPr id="4" name="Speech Bubble: Rectangle with Corners Rounded 3">
            <a:extLst>
              <a:ext uri="{FF2B5EF4-FFF2-40B4-BE49-F238E27FC236}">
                <a16:creationId xmlns:a16="http://schemas.microsoft.com/office/drawing/2014/main" id="{1E896D25-D0F3-439A-9DFB-D1EC8A5A2041}"/>
              </a:ext>
            </a:extLst>
          </p:cNvPr>
          <p:cNvSpPr/>
          <p:nvPr/>
        </p:nvSpPr>
        <p:spPr>
          <a:xfrm>
            <a:off x="4189953" y="306889"/>
            <a:ext cx="2987459" cy="638829"/>
          </a:xfrm>
          <a:prstGeom prst="wedgeRoundRectCallout">
            <a:avLst>
              <a:gd name="adj1" fmla="val -74617"/>
              <a:gd name="adj2" fmla="val 193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Namespace to </a:t>
            </a:r>
            <a:r>
              <a:rPr lang="en-US" err="1"/>
              <a:t>resx</a:t>
            </a:r>
            <a:r>
              <a:rPr lang="en-US"/>
              <a:t> file</a:t>
            </a:r>
          </a:p>
        </p:txBody>
      </p:sp>
      <p:sp>
        <p:nvSpPr>
          <p:cNvPr id="5" name="Speech Bubble: Rectangle with Corners Rounded 4">
            <a:extLst>
              <a:ext uri="{FF2B5EF4-FFF2-40B4-BE49-F238E27FC236}">
                <a16:creationId xmlns:a16="http://schemas.microsoft.com/office/drawing/2014/main" id="{4F122DF0-E96F-402B-9DC1-ADC654B9D9E0}"/>
              </a:ext>
            </a:extLst>
          </p:cNvPr>
          <p:cNvSpPr/>
          <p:nvPr/>
        </p:nvSpPr>
        <p:spPr>
          <a:xfrm>
            <a:off x="4189952" y="1085590"/>
            <a:ext cx="3438399" cy="638829"/>
          </a:xfrm>
          <a:prstGeom prst="wedgeRoundRectCallout">
            <a:avLst>
              <a:gd name="adj1" fmla="val -72431"/>
              <a:gd name="adj2" fmla="val -80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Namespace to this extension</a:t>
            </a:r>
          </a:p>
        </p:txBody>
      </p:sp>
      <p:sp>
        <p:nvSpPr>
          <p:cNvPr id="6" name="Speech Bubble: Rectangle with Corners Rounded 5">
            <a:extLst>
              <a:ext uri="{FF2B5EF4-FFF2-40B4-BE49-F238E27FC236}">
                <a16:creationId xmlns:a16="http://schemas.microsoft.com/office/drawing/2014/main" id="{33EF6ACF-6068-4BD8-BC62-CC7B707DAA39}"/>
              </a:ext>
            </a:extLst>
          </p:cNvPr>
          <p:cNvSpPr/>
          <p:nvPr/>
        </p:nvSpPr>
        <p:spPr>
          <a:xfrm>
            <a:off x="3077224" y="5294336"/>
            <a:ext cx="2442579" cy="638829"/>
          </a:xfrm>
          <a:prstGeom prst="wedgeRoundRectCallout">
            <a:avLst>
              <a:gd name="adj1" fmla="val -35643"/>
              <a:gd name="adj2" fmla="val -1100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Name of </a:t>
            </a:r>
            <a:r>
              <a:rPr lang="en-US" err="1"/>
              <a:t>resx</a:t>
            </a:r>
            <a:r>
              <a:rPr lang="en-US"/>
              <a:t> file</a:t>
            </a:r>
          </a:p>
        </p:txBody>
      </p:sp>
    </p:spTree>
    <p:extLst>
      <p:ext uri="{BB962C8B-B14F-4D97-AF65-F5344CB8AC3E}">
        <p14:creationId xmlns:p14="http://schemas.microsoft.com/office/powerpoint/2010/main" val="210563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6CF166-322D-1C4D-B55E-10517726FBC6}"/>
              </a:ext>
            </a:extLst>
          </p:cNvPr>
          <p:cNvSpPr/>
          <p:nvPr/>
        </p:nvSpPr>
        <p:spPr>
          <a:xfrm>
            <a:off x="0" y="18688"/>
            <a:ext cx="609600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10DA2-6B02-A640-AD1C-5F1A9B2FC8C9}"/>
              </a:ext>
            </a:extLst>
          </p:cNvPr>
          <p:cNvSpPr>
            <a:spLocks noGrp="1"/>
          </p:cNvSpPr>
          <p:nvPr>
            <p:ph type="title"/>
          </p:nvPr>
        </p:nvSpPr>
        <p:spPr>
          <a:xfrm>
            <a:off x="180753" y="1068444"/>
            <a:ext cx="4662179" cy="3034857"/>
          </a:xfrm>
        </p:spPr>
        <p:txBody>
          <a:bodyPr vert="horz" lIns="91440" tIns="45720" rIns="91440" bIns="45720" rtlCol="0" anchor="b">
            <a:normAutofit/>
          </a:bodyPr>
          <a:lstStyle/>
          <a:p>
            <a:pPr algn="r"/>
            <a:r>
              <a:rPr lang="en-US" sz="5400" b="1" kern="1200">
                <a:solidFill>
                  <a:srgbClr val="FFFFFF"/>
                </a:solidFill>
                <a:latin typeface="Open Sans" panose="020B0606030504020204" pitchFamily="34" charset="0"/>
                <a:ea typeface="Open Sans" panose="020B0606030504020204" pitchFamily="34" charset="0"/>
                <a:cs typeface="Open Sans" panose="020B0606030504020204" pitchFamily="34" charset="0"/>
              </a:rPr>
              <a:t>XAMARIN.</a:t>
            </a:r>
            <a:br>
              <a:rPr lang="en-US" sz="5400" b="1" kern="1200">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5400" b="1" kern="1200">
                <a:solidFill>
                  <a:srgbClr val="FFFFFF"/>
                </a:solidFill>
                <a:latin typeface="Open Sans" panose="020B0606030504020204" pitchFamily="34" charset="0"/>
                <a:ea typeface="Open Sans" panose="020B0606030504020204" pitchFamily="34" charset="0"/>
                <a:cs typeface="Open Sans" panose="020B0606030504020204" pitchFamily="34" charset="0"/>
              </a:rPr>
              <a:t>FORMS LOCALIZATION</a:t>
            </a:r>
          </a:p>
        </p:txBody>
      </p:sp>
      <p:sp>
        <p:nvSpPr>
          <p:cNvPr id="9" name="Rounded Rectangle 8">
            <a:extLst>
              <a:ext uri="{FF2B5EF4-FFF2-40B4-BE49-F238E27FC236}">
                <a16:creationId xmlns:a16="http://schemas.microsoft.com/office/drawing/2014/main" id="{A363A06D-9B9D-D641-903D-4D95427F5BEC}"/>
              </a:ext>
            </a:extLst>
          </p:cNvPr>
          <p:cNvSpPr/>
          <p:nvPr/>
        </p:nvSpPr>
        <p:spPr>
          <a:xfrm>
            <a:off x="2738604" y="4103301"/>
            <a:ext cx="198370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76BD8F28-2B02-3C47-9B79-F7CBC102D308}"/>
              </a:ext>
            </a:extLst>
          </p:cNvPr>
          <p:cNvSpPr txBox="1">
            <a:spLocks/>
          </p:cNvSpPr>
          <p:nvPr/>
        </p:nvSpPr>
        <p:spPr>
          <a:xfrm>
            <a:off x="1446028" y="4343272"/>
            <a:ext cx="3396904" cy="1864663"/>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800">
                <a:solidFill>
                  <a:srgbClr val="FFFFFF"/>
                </a:solidFill>
                <a:latin typeface="Open Sans" panose="020B0606030504020204" pitchFamily="34" charset="0"/>
                <a:ea typeface="Open Sans" panose="020B0606030504020204" pitchFamily="34" charset="0"/>
                <a:cs typeface="Open Sans" panose="020B0606030504020204" pitchFamily="34" charset="0"/>
              </a:rPr>
              <a:t>This will be a dive into localization with </a:t>
            </a:r>
            <a:r>
              <a:rPr lang="en-US" sz="2800" err="1">
                <a:solidFill>
                  <a:srgbClr val="FFFFFF"/>
                </a:solidFill>
                <a:latin typeface="Open Sans" panose="020B0606030504020204" pitchFamily="34" charset="0"/>
                <a:ea typeface="Open Sans" panose="020B0606030504020204" pitchFamily="34" charset="0"/>
                <a:cs typeface="Open Sans" panose="020B0606030504020204" pitchFamily="34" charset="0"/>
              </a:rPr>
              <a:t>Xamarin.Forms</a:t>
            </a:r>
            <a:r>
              <a:rPr lang="en-US" sz="2800">
                <a:solidFill>
                  <a:srgbClr val="FFFFFF"/>
                </a:solidFill>
                <a:latin typeface="Open Sans" panose="020B0606030504020204" pitchFamily="34" charset="0"/>
                <a:ea typeface="Open Sans" panose="020B0606030504020204" pitchFamily="34" charset="0"/>
                <a:cs typeface="Open Sans" panose="020B0606030504020204" pitchFamily="34" charset="0"/>
              </a:rPr>
              <a:t>. We'll cover the how and why of localization, machine translation, right-to-left support, and script languages.</a:t>
            </a:r>
          </a:p>
        </p:txBody>
      </p:sp>
      <p:sp>
        <p:nvSpPr>
          <p:cNvPr id="22" name="Rectangle 21">
            <a:extLst>
              <a:ext uri="{FF2B5EF4-FFF2-40B4-BE49-F238E27FC236}">
                <a16:creationId xmlns:a16="http://schemas.microsoft.com/office/drawing/2014/main" id="{DD122BE2-43D2-1941-A859-6B26CAE1BD14}"/>
              </a:ext>
            </a:extLst>
          </p:cNvPr>
          <p:cNvSpPr/>
          <p:nvPr/>
        </p:nvSpPr>
        <p:spPr>
          <a:xfrm>
            <a:off x="5399314" y="2709929"/>
            <a:ext cx="1393372" cy="1393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196E447-48E6-9D42-B511-4BB18C6BFAB6}"/>
              </a:ext>
            </a:extLst>
          </p:cNvPr>
          <p:cNvPicPr>
            <a:picLocks noChangeAspect="1"/>
          </p:cNvPicPr>
          <p:nvPr/>
        </p:nvPicPr>
        <p:blipFill>
          <a:blip r:embed="rId2"/>
          <a:stretch>
            <a:fillRect/>
          </a:stretch>
        </p:blipFill>
        <p:spPr>
          <a:xfrm>
            <a:off x="5489944" y="2800559"/>
            <a:ext cx="1212112" cy="1212112"/>
          </a:xfrm>
          <a:prstGeom prst="rect">
            <a:avLst/>
          </a:prstGeom>
        </p:spPr>
      </p:pic>
      <p:sp>
        <p:nvSpPr>
          <p:cNvPr id="23" name="TextBox 22">
            <a:extLst>
              <a:ext uri="{FF2B5EF4-FFF2-40B4-BE49-F238E27FC236}">
                <a16:creationId xmlns:a16="http://schemas.microsoft.com/office/drawing/2014/main" id="{AFC36A2C-D013-424E-89E5-2E9B16C7E1DD}"/>
              </a:ext>
            </a:extLst>
          </p:cNvPr>
          <p:cNvSpPr txBox="1"/>
          <p:nvPr/>
        </p:nvSpPr>
        <p:spPr>
          <a:xfrm>
            <a:off x="7022969" y="2801357"/>
            <a:ext cx="5169031" cy="646331"/>
          </a:xfrm>
          <a:prstGeom prst="rect">
            <a:avLst/>
          </a:prstGeom>
          <a:noFill/>
        </p:spPr>
        <p:txBody>
          <a:bodyPr wrap="square" rtlCol="0" anchor="b">
            <a:spAutoFit/>
          </a:bodyPr>
          <a:lstStyle/>
          <a:p>
            <a:r>
              <a: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Chris Miller</a:t>
            </a:r>
          </a:p>
        </p:txBody>
      </p:sp>
      <p:sp>
        <p:nvSpPr>
          <p:cNvPr id="24" name="TextBox 23">
            <a:extLst>
              <a:ext uri="{FF2B5EF4-FFF2-40B4-BE49-F238E27FC236}">
                <a16:creationId xmlns:a16="http://schemas.microsoft.com/office/drawing/2014/main" id="{FA05390D-94E7-A640-BDBF-71A86D3721AB}"/>
              </a:ext>
            </a:extLst>
          </p:cNvPr>
          <p:cNvSpPr txBox="1"/>
          <p:nvPr/>
        </p:nvSpPr>
        <p:spPr>
          <a:xfrm>
            <a:off x="7425764" y="3514880"/>
            <a:ext cx="4245901" cy="400110"/>
          </a:xfrm>
          <a:prstGeom prst="rect">
            <a:avLst/>
          </a:prstGeom>
          <a:noFill/>
        </p:spPr>
        <p:txBody>
          <a:bodyPr wrap="square" rtlCol="0">
            <a:spAutoFit/>
          </a:bodyPr>
          <a:lstStyle/>
          <a:p>
            <a:r>
              <a:rPr lang="en-US" sz="2000" b="1">
                <a:solidFill>
                  <a:srgbClr val="50ACF2"/>
                </a:solidFill>
                <a:latin typeface="Open Sans" panose="020B0606030504020204" pitchFamily="34" charset="0"/>
                <a:ea typeface="Open Sans" panose="020B0606030504020204" pitchFamily="34" charset="0"/>
                <a:cs typeface="Open Sans" panose="020B0606030504020204" pitchFamily="34" charset="0"/>
              </a:rPr>
              <a:t>@anotherlab</a:t>
            </a:r>
          </a:p>
        </p:txBody>
      </p:sp>
      <p:pic>
        <p:nvPicPr>
          <p:cNvPr id="26" name="Picture 25">
            <a:extLst>
              <a:ext uri="{FF2B5EF4-FFF2-40B4-BE49-F238E27FC236}">
                <a16:creationId xmlns:a16="http://schemas.microsoft.com/office/drawing/2014/main" id="{355A9386-A87B-C648-AD02-34F206E4D86F}"/>
              </a:ext>
            </a:extLst>
          </p:cNvPr>
          <p:cNvPicPr>
            <a:picLocks noChangeAspect="1"/>
          </p:cNvPicPr>
          <p:nvPr/>
        </p:nvPicPr>
        <p:blipFill>
          <a:blip r:embed="rId3"/>
          <a:stretch>
            <a:fillRect/>
          </a:stretch>
        </p:blipFill>
        <p:spPr>
          <a:xfrm>
            <a:off x="7091112" y="3547609"/>
            <a:ext cx="334652" cy="334652"/>
          </a:xfrm>
          <a:prstGeom prst="rect">
            <a:avLst/>
          </a:prstGeom>
        </p:spPr>
      </p:pic>
      <p:pic>
        <p:nvPicPr>
          <p:cNvPr id="11" name="Picture 10">
            <a:extLst>
              <a:ext uri="{FF2B5EF4-FFF2-40B4-BE49-F238E27FC236}">
                <a16:creationId xmlns:a16="http://schemas.microsoft.com/office/drawing/2014/main" id="{4C9EE859-DB00-4068-96F9-5E76E8E35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371" y="2800559"/>
            <a:ext cx="1224685" cy="1224685"/>
          </a:xfrm>
          <a:prstGeom prst="rect">
            <a:avLst/>
          </a:prstGeom>
        </p:spPr>
      </p:pic>
    </p:spTree>
    <p:extLst>
      <p:ext uri="{BB962C8B-B14F-4D97-AF65-F5344CB8AC3E}">
        <p14:creationId xmlns:p14="http://schemas.microsoft.com/office/powerpoint/2010/main" val="440683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7D52DF-5F0F-41F7-9500-9C5225A5AC4E}"/>
              </a:ext>
            </a:extLst>
          </p:cNvPr>
          <p:cNvSpPr>
            <a:spLocks noGrp="1"/>
          </p:cNvSpPr>
          <p:nvPr>
            <p:ph idx="1"/>
          </p:nvPr>
        </p:nvSpPr>
        <p:spPr>
          <a:xfrm>
            <a:off x="601249" y="651352"/>
            <a:ext cx="11436263" cy="5899759"/>
          </a:xfrm>
        </p:spPr>
        <p:txBody>
          <a:bodyPr>
            <a:normAutofit fontScale="92500" lnSpcReduction="20000"/>
          </a:bodyPr>
          <a:lstStyle/>
          <a:p>
            <a:pPr marL="0" indent="0">
              <a:buNone/>
            </a:pPr>
            <a:r>
              <a:rPr lang="en-US">
                <a:solidFill>
                  <a:srgbClr val="0000FF"/>
                </a:solidFill>
                <a:latin typeface="Consolas" panose="020B0609020204030204" pitchFamily="49" charset="0"/>
              </a:rPr>
              <a:t>&lt;?xml version="1.0" encoding="utf-8" ?&gt;</a:t>
            </a:r>
            <a:endParaRPr lang="en-US">
              <a:solidFill>
                <a:srgbClr val="000000"/>
              </a:solidFill>
              <a:latin typeface="Consolas" panose="020B0609020204030204" pitchFamily="49" charset="0"/>
            </a:endParaRPr>
          </a:p>
          <a:p>
            <a:pPr marL="0" indent="0">
              <a:buNone/>
            </a:pPr>
            <a:r>
              <a:rPr lang="fr-FR">
                <a:solidFill>
                  <a:srgbClr val="0000FF"/>
                </a:solidFill>
                <a:latin typeface="Consolas" panose="020B0609020204030204" pitchFamily="49" charset="0"/>
              </a:rPr>
              <a:t>&lt;</a:t>
            </a:r>
            <a:r>
              <a:rPr lang="fr-FR" err="1">
                <a:solidFill>
                  <a:srgbClr val="A31515"/>
                </a:solidFill>
                <a:latin typeface="Consolas" panose="020B0609020204030204" pitchFamily="49" charset="0"/>
              </a:rPr>
              <a:t>ContentPage</a:t>
            </a:r>
            <a:r>
              <a:rPr lang="fr-FR">
                <a:solidFill>
                  <a:srgbClr val="FF0000"/>
                </a:solidFill>
                <a:latin typeface="Consolas" panose="020B0609020204030204" pitchFamily="49" charset="0"/>
              </a:rPr>
              <a:t> </a:t>
            </a:r>
            <a:r>
              <a:rPr lang="fr-FR" err="1">
                <a:solidFill>
                  <a:srgbClr val="FF0000"/>
                </a:solidFill>
                <a:latin typeface="Consolas" panose="020B0609020204030204" pitchFamily="49" charset="0"/>
              </a:rPr>
              <a:t>xmlns</a:t>
            </a:r>
            <a:r>
              <a:rPr lang="fr-FR">
                <a:solidFill>
                  <a:srgbClr val="0000FF"/>
                </a:solidFill>
                <a:latin typeface="Consolas" panose="020B0609020204030204" pitchFamily="49" charset="0"/>
              </a:rPr>
              <a:t>="http://xamarin.com/</a:t>
            </a:r>
            <a:r>
              <a:rPr lang="fr-FR" err="1">
                <a:solidFill>
                  <a:srgbClr val="0000FF"/>
                </a:solidFill>
                <a:latin typeface="Consolas" panose="020B0609020204030204" pitchFamily="49" charset="0"/>
              </a:rPr>
              <a:t>schemas</a:t>
            </a:r>
            <a:r>
              <a:rPr lang="fr-FR">
                <a:solidFill>
                  <a:srgbClr val="0000FF"/>
                </a:solidFill>
                <a:latin typeface="Consolas" panose="020B0609020204030204" pitchFamily="49" charset="0"/>
              </a:rPr>
              <a:t>/2014/</a:t>
            </a:r>
            <a:r>
              <a:rPr lang="fr-FR" err="1">
                <a:solidFill>
                  <a:srgbClr val="0000FF"/>
                </a:solidFill>
                <a:latin typeface="Consolas" panose="020B0609020204030204" pitchFamily="49" charset="0"/>
              </a:rPr>
              <a:t>forms</a:t>
            </a:r>
            <a:r>
              <a:rPr lang="fr-FR">
                <a:solidFill>
                  <a:srgbClr val="0000FF"/>
                </a:solidFill>
                <a:latin typeface="Consolas" panose="020B0609020204030204" pitchFamily="49" charset="0"/>
              </a:rPr>
              <a:t>"</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        </a:t>
            </a:r>
            <a:r>
              <a:rPr lang="en-US" err="1">
                <a:solidFill>
                  <a:srgbClr val="FF0000"/>
                </a:solidFill>
                <a:latin typeface="Consolas" panose="020B0609020204030204" pitchFamily="49" charset="0"/>
              </a:rPr>
              <a:t>xmlns</a:t>
            </a:r>
            <a:r>
              <a:rPr lang="en-US" err="1">
                <a:solidFill>
                  <a:srgbClr val="0000FF"/>
                </a:solidFill>
                <a:latin typeface="Consolas" panose="020B0609020204030204" pitchFamily="49" charset="0"/>
              </a:rPr>
              <a:t>:</a:t>
            </a:r>
            <a:r>
              <a:rPr lang="en-US" err="1">
                <a:solidFill>
                  <a:srgbClr val="FF0000"/>
                </a:solidFill>
                <a:latin typeface="Consolas" panose="020B0609020204030204" pitchFamily="49" charset="0"/>
              </a:rPr>
              <a:t>x</a:t>
            </a:r>
            <a:r>
              <a:rPr lang="en-US">
                <a:solidFill>
                  <a:srgbClr val="0000FF"/>
                </a:solidFill>
                <a:latin typeface="Consolas" panose="020B0609020204030204" pitchFamily="49" charset="0"/>
              </a:rPr>
              <a:t>="http://schemas.microsoft.com/</a:t>
            </a:r>
            <a:r>
              <a:rPr lang="en-US" err="1">
                <a:solidFill>
                  <a:srgbClr val="0000FF"/>
                </a:solidFill>
                <a:latin typeface="Consolas" panose="020B0609020204030204" pitchFamily="49" charset="0"/>
              </a:rPr>
              <a:t>winfx</a:t>
            </a:r>
            <a:r>
              <a:rPr lang="en-US">
                <a:solidFill>
                  <a:srgbClr val="0000FF"/>
                </a:solidFill>
                <a:latin typeface="Consolas" panose="020B0609020204030204" pitchFamily="49" charset="0"/>
              </a:rPr>
              <a:t>/2009/</a:t>
            </a:r>
            <a:r>
              <a:rPr lang="en-US" err="1">
                <a:solidFill>
                  <a:srgbClr val="0000FF"/>
                </a:solidFill>
                <a:latin typeface="Consolas" panose="020B0609020204030204" pitchFamily="49" charset="0"/>
              </a:rPr>
              <a:t>xaml</a:t>
            </a:r>
            <a:r>
              <a:rPr lang="en-US">
                <a:solidFill>
                  <a:srgbClr val="0000FF"/>
                </a:solidFill>
                <a:latin typeface="Consolas" panose="020B0609020204030204" pitchFamily="49" charset="0"/>
              </a:rPr>
              <a:t>"</a:t>
            </a:r>
          </a:p>
          <a:p>
            <a:pPr marL="0" indent="0">
              <a:buNone/>
            </a:pPr>
            <a:br>
              <a:rPr lang="en-US">
                <a:solidFill>
                  <a:srgbClr val="0000FF"/>
                </a:solidFill>
                <a:latin typeface="Consolas" panose="020B0609020204030204" pitchFamily="49" charset="0"/>
              </a:rPr>
            </a:b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xmlns</a:t>
            </a:r>
            <a:r>
              <a:rPr lang="en-US">
                <a:solidFill>
                  <a:srgbClr val="0000FF"/>
                </a:solidFill>
                <a:latin typeface="Consolas" panose="020B0609020204030204" pitchFamily="49" charset="0"/>
              </a:rPr>
              <a:t>:</a:t>
            </a:r>
            <a:r>
              <a:rPr lang="en-US">
                <a:solidFill>
                  <a:srgbClr val="FF0000"/>
                </a:solidFill>
                <a:latin typeface="Consolas" panose="020B0609020204030204" pitchFamily="49" charset="0"/>
              </a:rPr>
              <a:t>i18n</a:t>
            </a:r>
            <a:r>
              <a:rPr lang="en-US">
                <a:solidFill>
                  <a:srgbClr val="0000FF"/>
                </a:solidFill>
                <a:latin typeface="Consolas" panose="020B0609020204030204" pitchFamily="49" charset="0"/>
              </a:rPr>
              <a:t>="</a:t>
            </a:r>
            <a:r>
              <a:rPr lang="en-US" err="1">
                <a:solidFill>
                  <a:srgbClr val="0000FF"/>
                </a:solidFill>
                <a:latin typeface="Consolas" panose="020B0609020204030204" pitchFamily="49" charset="0"/>
              </a:rPr>
              <a:t>clr-namespace:YourApp.Helpers</a:t>
            </a:r>
            <a:r>
              <a:rPr lang="en-US">
                <a:solidFill>
                  <a:srgbClr val="0000FF"/>
                </a:solidFill>
                <a:latin typeface="Consolas" panose="020B0609020204030204" pitchFamily="49" charset="0"/>
              </a:rPr>
              <a: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x</a:t>
            </a:r>
            <a:r>
              <a:rPr lang="en-US">
                <a:solidFill>
                  <a:srgbClr val="0000FF"/>
                </a:solidFill>
                <a:latin typeface="Consolas" panose="020B0609020204030204" pitchFamily="49" charset="0"/>
              </a:rPr>
              <a:t>:</a:t>
            </a:r>
            <a:r>
              <a:rPr lang="en-US">
                <a:solidFill>
                  <a:srgbClr val="FF0000"/>
                </a:solidFill>
                <a:latin typeface="Consolas" panose="020B0609020204030204" pitchFamily="49" charset="0"/>
              </a:rPr>
              <a:t>Class</a:t>
            </a:r>
            <a:r>
              <a:rPr lang="en-US">
                <a:solidFill>
                  <a:srgbClr val="0000FF"/>
                </a:solidFill>
                <a:latin typeface="Consolas" panose="020B0609020204030204" pitchFamily="49" charset="0"/>
              </a:rPr>
              <a:t>=" </a:t>
            </a:r>
            <a:r>
              <a:rPr lang="en-US" err="1">
                <a:solidFill>
                  <a:srgbClr val="0000FF"/>
                </a:solidFill>
                <a:latin typeface="Consolas" panose="020B0609020204030204" pitchFamily="49" charset="0"/>
              </a:rPr>
              <a:t>YourApp.Views.CurView</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ContentPage.Content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StackLayout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Label</a:t>
            </a:r>
            <a:r>
              <a:rPr lang="en-US">
                <a:solidFill>
                  <a:srgbClr val="FF0000"/>
                </a:solidFill>
                <a:latin typeface="Consolas" panose="020B0609020204030204" pitchFamily="49" charset="0"/>
              </a:rPr>
              <a:t> x</a:t>
            </a:r>
            <a:r>
              <a:rPr lang="en-US">
                <a:solidFill>
                  <a:srgbClr val="0000FF"/>
                </a:solidFill>
                <a:latin typeface="Consolas" panose="020B0609020204030204" pitchFamily="49" charset="0"/>
              </a:rPr>
              <a:t>:</a:t>
            </a:r>
            <a:r>
              <a:rPr lang="en-US">
                <a:solidFill>
                  <a:srgbClr val="FF0000"/>
                </a:solidFill>
                <a:latin typeface="Consolas" panose="020B0609020204030204" pitchFamily="49" charset="0"/>
              </a:rPr>
              <a:t>Name</a:t>
            </a:r>
            <a:r>
              <a:rPr lang="en-US">
                <a:solidFill>
                  <a:srgbClr val="0000FF"/>
                </a:solidFill>
                <a:latin typeface="Consolas" panose="020B0609020204030204" pitchFamily="49" charset="0"/>
              </a:rPr>
              <a:t>="AppTitle"</a:t>
            </a:r>
            <a:r>
              <a:rPr lang="en-US">
                <a:solidFill>
                  <a:srgbClr val="FF0000"/>
                </a:solidFill>
                <a:latin typeface="Consolas" panose="020B0609020204030204" pitchFamily="49" charset="0"/>
              </a:rPr>
              <a:t> </a:t>
            </a:r>
          </a:p>
          <a:p>
            <a:pPr marL="0" indent="0">
              <a:buNone/>
            </a:pPr>
            <a:r>
              <a:rPr lang="en-US">
                <a:solidFill>
                  <a:srgbClr val="FF0000"/>
                </a:solidFill>
                <a:latin typeface="Consolas" panose="020B0609020204030204" pitchFamily="49" charset="0"/>
              </a:rPr>
              <a:t>                   Text</a:t>
            </a:r>
            <a:r>
              <a:rPr lang="en-US">
                <a:solidFill>
                  <a:srgbClr val="0000FF"/>
                </a:solidFill>
                <a:latin typeface="Consolas" panose="020B0609020204030204" pitchFamily="49" charset="0"/>
              </a:rPr>
              <a:t>="{</a:t>
            </a:r>
            <a:r>
              <a:rPr lang="en-US">
                <a:solidFill>
                  <a:srgbClr val="A31515"/>
                </a:solidFill>
                <a:latin typeface="Consolas" panose="020B0609020204030204" pitchFamily="49" charset="0"/>
              </a:rPr>
              <a:t>i18n</a:t>
            </a:r>
            <a:r>
              <a:rPr lang="en-US">
                <a:solidFill>
                  <a:srgbClr val="0000FF"/>
                </a:solidFill>
                <a:latin typeface="Consolas" panose="020B0609020204030204" pitchFamily="49" charset="0"/>
              </a:rPr>
              <a:t>:</a:t>
            </a:r>
            <a:r>
              <a:rPr lang="en-US">
                <a:solidFill>
                  <a:srgbClr val="A31515"/>
                </a:solidFill>
                <a:latin typeface="Consolas" panose="020B0609020204030204" pitchFamily="49" charset="0"/>
              </a:rPr>
              <a:t>Translate</a:t>
            </a:r>
            <a:r>
              <a:rPr lang="en-US">
                <a:solidFill>
                  <a:srgbClr val="FF0000"/>
                </a:solidFill>
                <a:latin typeface="Consolas" panose="020B0609020204030204" pitchFamily="49" charset="0"/>
              </a:rPr>
              <a:t> </a:t>
            </a:r>
            <a:r>
              <a:rPr lang="en-US" err="1">
                <a:solidFill>
                  <a:srgbClr val="FF0000"/>
                </a:solidFill>
                <a:latin typeface="Consolas" panose="020B0609020204030204" pitchFamily="49" charset="0"/>
              </a:rPr>
              <a:t>AppTitle</a:t>
            </a:r>
            <a:r>
              <a:rPr lang="en-US">
                <a:solidFill>
                  <a:srgbClr val="0000FF"/>
                </a:solidFill>
                <a:latin typeface="Consolas" panose="020B0609020204030204" pitchFamily="49" charset="0"/>
              </a:rPr>
              <a:t>}"</a:t>
            </a:r>
            <a:r>
              <a:rPr lang="en-US">
                <a:solidFill>
                  <a:srgbClr val="FF0000"/>
                </a:solidFill>
                <a:latin typeface="Consolas" panose="020B0609020204030204" pitchFamily="49" charset="0"/>
              </a:rPr>
              <a:t> </a:t>
            </a:r>
          </a:p>
          <a:p>
            <a:pPr marL="0" indent="0">
              <a:buNone/>
            </a:pPr>
            <a:r>
              <a:rPr lang="en-US">
                <a:solidFill>
                  <a:srgbClr val="FF0000"/>
                </a:solidFill>
                <a:latin typeface="Consolas" panose="020B0609020204030204" pitchFamily="49" charset="0"/>
              </a:rPr>
              <a:t>                   </a:t>
            </a:r>
            <a:r>
              <a:rPr lang="en-US" err="1">
                <a:solidFill>
                  <a:srgbClr val="FF0000"/>
                </a:solidFill>
                <a:latin typeface="Consolas" panose="020B0609020204030204" pitchFamily="49" charset="0"/>
              </a:rPr>
              <a:t>HorizontalTextAlignment</a:t>
            </a:r>
            <a:r>
              <a:rPr lang="en-US">
                <a:solidFill>
                  <a:srgbClr val="0000FF"/>
                </a:solidFill>
                <a:latin typeface="Consolas" panose="020B0609020204030204" pitchFamily="49" charset="0"/>
              </a:rPr>
              <a:t>="Center" /&gt;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StackLayout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ContentPage.Content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ContentPage</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endParaRPr lang="en-US"/>
          </a:p>
        </p:txBody>
      </p:sp>
      <p:sp>
        <p:nvSpPr>
          <p:cNvPr id="4" name="Speech Bubble: Rectangle with Corners Rounded 3">
            <a:extLst>
              <a:ext uri="{FF2B5EF4-FFF2-40B4-BE49-F238E27FC236}">
                <a16:creationId xmlns:a16="http://schemas.microsoft.com/office/drawing/2014/main" id="{1E896D25-D0F3-439A-9DFB-D1EC8A5A2041}"/>
              </a:ext>
            </a:extLst>
          </p:cNvPr>
          <p:cNvSpPr/>
          <p:nvPr/>
        </p:nvSpPr>
        <p:spPr>
          <a:xfrm>
            <a:off x="4207206" y="988376"/>
            <a:ext cx="5195586" cy="638829"/>
          </a:xfrm>
          <a:prstGeom prst="wedgeRoundRectCallout">
            <a:avLst>
              <a:gd name="adj1" fmla="val -67644"/>
              <a:gd name="adj2" fmla="val 1084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Namespace to the </a:t>
            </a:r>
            <a:r>
              <a:rPr lang="en-US" err="1"/>
              <a:t>TranslateExtension</a:t>
            </a:r>
            <a:r>
              <a:rPr lang="en-US"/>
              <a:t> class</a:t>
            </a:r>
          </a:p>
        </p:txBody>
      </p:sp>
      <p:sp>
        <p:nvSpPr>
          <p:cNvPr id="7" name="Speech Bubble: Rectangle with Corners Rounded 6">
            <a:extLst>
              <a:ext uri="{FF2B5EF4-FFF2-40B4-BE49-F238E27FC236}">
                <a16:creationId xmlns:a16="http://schemas.microsoft.com/office/drawing/2014/main" id="{23E44697-A3FC-4460-AE10-ED869A0FE2B1}"/>
              </a:ext>
            </a:extLst>
          </p:cNvPr>
          <p:cNvSpPr/>
          <p:nvPr/>
        </p:nvSpPr>
        <p:spPr>
          <a:xfrm>
            <a:off x="8020082" y="2567010"/>
            <a:ext cx="3953382" cy="861990"/>
          </a:xfrm>
          <a:prstGeom prst="wedgeRoundRectCallout">
            <a:avLst>
              <a:gd name="adj1" fmla="val -67416"/>
              <a:gd name="adj2" fmla="val 1124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Reference the extension without the “Extension” part of the class name</a:t>
            </a:r>
          </a:p>
        </p:txBody>
      </p:sp>
      <p:sp>
        <p:nvSpPr>
          <p:cNvPr id="8" name="Speech Bubble: Rectangle with Corners Rounded 7">
            <a:extLst>
              <a:ext uri="{FF2B5EF4-FFF2-40B4-BE49-F238E27FC236}">
                <a16:creationId xmlns:a16="http://schemas.microsoft.com/office/drawing/2014/main" id="{FC5F907A-87B5-4F96-B508-8D8A11105EC3}"/>
              </a:ext>
            </a:extLst>
          </p:cNvPr>
          <p:cNvSpPr/>
          <p:nvPr/>
        </p:nvSpPr>
        <p:spPr>
          <a:xfrm>
            <a:off x="7209198" y="5366875"/>
            <a:ext cx="3703217" cy="839773"/>
          </a:xfrm>
          <a:prstGeom prst="wedgeRoundRectCallout">
            <a:avLst>
              <a:gd name="adj1" fmla="val -16148"/>
              <a:gd name="adj2" fmla="val -1686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string resource name to pass to the Translate extension</a:t>
            </a:r>
          </a:p>
        </p:txBody>
      </p:sp>
    </p:spTree>
    <p:extLst>
      <p:ext uri="{BB962C8B-B14F-4D97-AF65-F5344CB8AC3E}">
        <p14:creationId xmlns:p14="http://schemas.microsoft.com/office/powerpoint/2010/main" val="277379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E11F6-6F2F-4606-9E18-6F8F93E27493}"/>
              </a:ext>
            </a:extLst>
          </p:cNvPr>
          <p:cNvSpPr>
            <a:spLocks noGrp="1"/>
          </p:cNvSpPr>
          <p:nvPr>
            <p:ph type="title"/>
          </p:nvPr>
        </p:nvSpPr>
        <p:spPr/>
        <p:txBody>
          <a:bodyPr/>
          <a:lstStyle/>
          <a:p>
            <a:r>
              <a:rPr lang="en-US"/>
              <a:t>Right-to-Left (RTL)</a:t>
            </a:r>
          </a:p>
        </p:txBody>
      </p:sp>
      <p:sp>
        <p:nvSpPr>
          <p:cNvPr id="3" name="Content Placeholder 2">
            <a:extLst>
              <a:ext uri="{FF2B5EF4-FFF2-40B4-BE49-F238E27FC236}">
                <a16:creationId xmlns:a16="http://schemas.microsoft.com/office/drawing/2014/main" id="{D9EF1A87-9FB7-49FF-BC1D-B25EDB39450D}"/>
              </a:ext>
            </a:extLst>
          </p:cNvPr>
          <p:cNvSpPr>
            <a:spLocks noGrp="1"/>
          </p:cNvSpPr>
          <p:nvPr>
            <p:ph idx="1"/>
          </p:nvPr>
        </p:nvSpPr>
        <p:spPr>
          <a:xfrm>
            <a:off x="838200" y="1825625"/>
            <a:ext cx="4358640" cy="4351338"/>
          </a:xfrm>
        </p:spPr>
        <p:txBody>
          <a:bodyPr/>
          <a:lstStyle/>
          <a:p>
            <a:r>
              <a:rPr lang="en-US"/>
              <a:t>Supported by </a:t>
            </a:r>
            <a:r>
              <a:rPr lang="en-US" err="1"/>
              <a:t>Xamarin.Forms</a:t>
            </a:r>
            <a:endParaRPr lang="en-US"/>
          </a:p>
          <a:p>
            <a:r>
              <a:rPr lang="en-US"/>
              <a:t>Requires some platform code</a:t>
            </a:r>
          </a:p>
          <a:p>
            <a:r>
              <a:rPr lang="en-US"/>
              <a:t>Think about control placement, place labels above controls</a:t>
            </a:r>
          </a:p>
          <a:p>
            <a:r>
              <a:rPr lang="en-US"/>
              <a:t>Think carefully about using left/right arrow images</a:t>
            </a:r>
          </a:p>
        </p:txBody>
      </p:sp>
      <p:pic>
        <p:nvPicPr>
          <p:cNvPr id="4" name="Content Placeholder 16">
            <a:extLst>
              <a:ext uri="{FF2B5EF4-FFF2-40B4-BE49-F238E27FC236}">
                <a16:creationId xmlns:a16="http://schemas.microsoft.com/office/drawing/2014/main" id="{0400E18C-3E9F-4CF0-889D-F8E74DBBC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260" y="1104587"/>
            <a:ext cx="5710262" cy="4648825"/>
          </a:xfrm>
          <a:prstGeom prst="rect">
            <a:avLst/>
          </a:prstGeom>
        </p:spPr>
      </p:pic>
    </p:spTree>
    <p:extLst>
      <p:ext uri="{BB962C8B-B14F-4D97-AF65-F5344CB8AC3E}">
        <p14:creationId xmlns:p14="http://schemas.microsoft.com/office/powerpoint/2010/main" val="38052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5933A-5611-4A0A-A6FF-2E59ED3B6B76}"/>
              </a:ext>
            </a:extLst>
          </p:cNvPr>
          <p:cNvSpPr>
            <a:spLocks noGrp="1"/>
          </p:cNvSpPr>
          <p:nvPr>
            <p:ph type="title"/>
          </p:nvPr>
        </p:nvSpPr>
        <p:spPr/>
        <p:txBody>
          <a:bodyPr/>
          <a:lstStyle/>
          <a:p>
            <a:r>
              <a:rPr lang="en-US"/>
              <a:t>RTL Android</a:t>
            </a:r>
          </a:p>
        </p:txBody>
      </p:sp>
      <p:sp>
        <p:nvSpPr>
          <p:cNvPr id="3" name="Content Placeholder 2">
            <a:extLst>
              <a:ext uri="{FF2B5EF4-FFF2-40B4-BE49-F238E27FC236}">
                <a16:creationId xmlns:a16="http://schemas.microsoft.com/office/drawing/2014/main" id="{1CAD57C4-6E0D-4D9C-B697-BAF9067DC48F}"/>
              </a:ext>
            </a:extLst>
          </p:cNvPr>
          <p:cNvSpPr>
            <a:spLocks noGrp="1"/>
          </p:cNvSpPr>
          <p:nvPr>
            <p:ph idx="1"/>
          </p:nvPr>
        </p:nvSpPr>
        <p:spPr/>
        <p:txBody>
          <a:bodyPr>
            <a:normAutofit fontScale="62500" lnSpcReduction="20000"/>
          </a:bodyPr>
          <a:lstStyle/>
          <a:p>
            <a:pPr marL="0" indent="0">
              <a:buNone/>
            </a:pP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xml</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version</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1.0</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encoding</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utf-8</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manifest</a:t>
            </a: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xmlns:android</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http://schemas.android.com/</a:t>
            </a:r>
            <a:r>
              <a:rPr lang="en-US" err="1">
                <a:solidFill>
                  <a:srgbClr val="0000FF"/>
                </a:solidFill>
                <a:latin typeface="Consolas" panose="020B0609020204030204" pitchFamily="49" charset="0"/>
              </a:rPr>
              <a:t>apk</a:t>
            </a:r>
            <a:r>
              <a:rPr lang="en-US">
                <a:solidFill>
                  <a:srgbClr val="0000FF"/>
                </a:solidFill>
                <a:latin typeface="Consolas" panose="020B0609020204030204" pitchFamily="49" charset="0"/>
              </a:rPr>
              <a:t>/res/android</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android:versionCode</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1</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android:versionName</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1.0</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package</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err="1">
                <a:solidFill>
                  <a:srgbClr val="0000FF"/>
                </a:solidFill>
                <a:latin typeface="Consolas" panose="020B0609020204030204" pitchFamily="49" charset="0"/>
              </a:rPr>
              <a:t>com.companyname.YourApp</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p>
          <a:p>
            <a:pPr marL="0" indent="0">
              <a:buNone/>
            </a:pP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uses-</a:t>
            </a:r>
            <a:r>
              <a:rPr lang="en-US" err="1">
                <a:solidFill>
                  <a:srgbClr val="A31515"/>
                </a:solidFill>
                <a:latin typeface="Consolas" panose="020B0609020204030204" pitchFamily="49" charset="0"/>
              </a:rPr>
              <a:t>sdk</a:t>
            </a: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android:minSdkVersion</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21</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android:targetSdkVersion</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27</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/&gt;</a:t>
            </a:r>
          </a:p>
          <a:p>
            <a:pPr marL="0" indent="0">
              <a:buNone/>
            </a:pP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application</a:t>
            </a: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android:label</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err="1">
                <a:solidFill>
                  <a:srgbClr val="0000FF"/>
                </a:solidFill>
                <a:latin typeface="Consolas" panose="020B0609020204030204" pitchFamily="49" charset="0"/>
              </a:rPr>
              <a:t>YourApp.Android</a:t>
            </a:r>
            <a:r>
              <a:rPr lang="en-US">
                <a:solidFill>
                  <a:srgbClr val="000000"/>
                </a:solidFill>
                <a:latin typeface="Consolas" panose="020B0609020204030204" pitchFamily="49" charset="0"/>
              </a:rPr>
              <a:t>"</a:t>
            </a:r>
          </a:p>
          <a:p>
            <a:pPr marL="0" indent="0">
              <a:buNone/>
            </a:pP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android:supportsRtl</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true</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/&gt;</a:t>
            </a:r>
          </a:p>
          <a:p>
            <a:pPr marL="0" indent="0">
              <a:buNone/>
            </a:pPr>
            <a:endParaRPr lang="en-US">
              <a:solidFill>
                <a:srgbClr val="0000FF"/>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manifest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endParaRPr lang="en-US"/>
          </a:p>
        </p:txBody>
      </p:sp>
      <p:sp>
        <p:nvSpPr>
          <p:cNvPr id="6" name="Rectangle 5">
            <a:extLst>
              <a:ext uri="{FF2B5EF4-FFF2-40B4-BE49-F238E27FC236}">
                <a16:creationId xmlns:a16="http://schemas.microsoft.com/office/drawing/2014/main" id="{B1A5158D-D869-4AB4-B607-C11A6F98D869}"/>
              </a:ext>
            </a:extLst>
          </p:cNvPr>
          <p:cNvSpPr/>
          <p:nvPr/>
        </p:nvSpPr>
        <p:spPr>
          <a:xfrm>
            <a:off x="2941320" y="4948715"/>
            <a:ext cx="3444240" cy="491966"/>
          </a:xfrm>
          <a:prstGeom prst="rect">
            <a:avLst/>
          </a:prstGeom>
          <a:solidFill>
            <a:srgbClr val="FFFF01">
              <a:alpha val="1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0915CC-F5AC-472F-9344-C981C05886BA}"/>
              </a:ext>
            </a:extLst>
          </p:cNvPr>
          <p:cNvSpPr/>
          <p:nvPr/>
        </p:nvSpPr>
        <p:spPr>
          <a:xfrm>
            <a:off x="2621280" y="4014312"/>
            <a:ext cx="3764280" cy="405288"/>
          </a:xfrm>
          <a:prstGeom prst="rect">
            <a:avLst/>
          </a:prstGeom>
          <a:solidFill>
            <a:srgbClr val="FFFF01">
              <a:alpha val="1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28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286D-1AD3-4CA0-8DD3-CDE220A743BA}"/>
              </a:ext>
            </a:extLst>
          </p:cNvPr>
          <p:cNvSpPr>
            <a:spLocks noGrp="1"/>
          </p:cNvSpPr>
          <p:nvPr>
            <p:ph type="title"/>
          </p:nvPr>
        </p:nvSpPr>
        <p:spPr/>
        <p:txBody>
          <a:bodyPr/>
          <a:lstStyle/>
          <a:p>
            <a:r>
              <a:rPr lang="en-US"/>
              <a:t>RTL iOS</a:t>
            </a:r>
          </a:p>
        </p:txBody>
      </p:sp>
      <p:sp>
        <p:nvSpPr>
          <p:cNvPr id="3" name="Content Placeholder 2">
            <a:extLst>
              <a:ext uri="{FF2B5EF4-FFF2-40B4-BE49-F238E27FC236}">
                <a16:creationId xmlns:a16="http://schemas.microsoft.com/office/drawing/2014/main" id="{0AAAEFD6-2FCE-44A3-BF23-C10419F58EC2}"/>
              </a:ext>
            </a:extLst>
          </p:cNvPr>
          <p:cNvSpPr>
            <a:spLocks noGrp="1"/>
          </p:cNvSpPr>
          <p:nvPr>
            <p:ph idx="1"/>
          </p:nvPr>
        </p:nvSpPr>
        <p:spPr/>
        <p:txBody>
          <a:bodyPr>
            <a:normAutofit fontScale="47500" lnSpcReduction="20000"/>
          </a:bodyPr>
          <a:lstStyle/>
          <a:p>
            <a:pPr marL="0" indent="0">
              <a:buNone/>
            </a:pP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xml</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version</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1.0</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encoding</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UTF-8</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DOCTYPE</a:t>
            </a: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plist</a:t>
            </a:r>
            <a:r>
              <a:rPr lang="en-US">
                <a:solidFill>
                  <a:srgbClr val="0000FF"/>
                </a:solidFill>
                <a:latin typeface="Consolas" panose="020B0609020204030204" pitchFamily="49" charset="0"/>
              </a:rPr>
              <a:t> PUBLIC </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-//Apple//DTD PLIST 1.0//EN</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http://www.apple.com/DTDs/PropertyList-1.0.dtd</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plist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version</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1.0</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dict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key</a:t>
            </a:r>
            <a:r>
              <a:rPr lang="en-US">
                <a:solidFill>
                  <a:srgbClr val="0000FF"/>
                </a:solidFill>
                <a:latin typeface="Consolas" panose="020B0609020204030204" pitchFamily="49" charset="0"/>
              </a:rPr>
              <a:t>&gt;</a:t>
            </a:r>
            <a:r>
              <a:rPr lang="en-US" err="1">
                <a:solidFill>
                  <a:srgbClr val="000000"/>
                </a:solidFill>
                <a:latin typeface="Consolas" panose="020B0609020204030204" pitchFamily="49" charset="0"/>
              </a:rPr>
              <a:t>MinimumOSVersion</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key</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string</a:t>
            </a:r>
            <a:r>
              <a:rPr lang="en-US">
                <a:solidFill>
                  <a:srgbClr val="0000FF"/>
                </a:solidFill>
                <a:latin typeface="Consolas" panose="020B0609020204030204" pitchFamily="49" charset="0"/>
              </a:rPr>
              <a:t>&gt;</a:t>
            </a:r>
            <a:r>
              <a:rPr lang="en-US">
                <a:solidFill>
                  <a:srgbClr val="000000"/>
                </a:solidFill>
                <a:latin typeface="Consolas" panose="020B0609020204030204" pitchFamily="49" charset="0"/>
              </a:rPr>
              <a:t>9.0</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string</a:t>
            </a:r>
            <a:r>
              <a:rPr lang="en-US">
                <a:solidFill>
                  <a:srgbClr val="0000FF"/>
                </a:solidFill>
                <a:latin typeface="Consolas" panose="020B0609020204030204" pitchFamily="49" charset="0"/>
              </a:rPr>
              <a:t>&gt;</a:t>
            </a:r>
          </a:p>
          <a:p>
            <a:pPr marL="0" indent="0">
              <a:buNone/>
            </a:pP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key</a:t>
            </a:r>
            <a:r>
              <a:rPr lang="en-US">
                <a:solidFill>
                  <a:srgbClr val="0000FF"/>
                </a:solidFill>
                <a:latin typeface="Consolas" panose="020B0609020204030204" pitchFamily="49" charset="0"/>
              </a:rPr>
              <a:t>&gt;</a:t>
            </a:r>
            <a:r>
              <a:rPr lang="en-US" err="1">
                <a:solidFill>
                  <a:srgbClr val="000000"/>
                </a:solidFill>
                <a:latin typeface="Consolas" panose="020B0609020204030204" pitchFamily="49" charset="0"/>
              </a:rPr>
              <a:t>CFBundleLocalizations</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key</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array</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string</a:t>
            </a:r>
            <a:r>
              <a:rPr lang="en-US">
                <a:solidFill>
                  <a:srgbClr val="0000FF"/>
                </a:solidFill>
                <a:latin typeface="Consolas" panose="020B0609020204030204" pitchFamily="49" charset="0"/>
              </a:rPr>
              <a:t>&gt;</a:t>
            </a:r>
            <a:r>
              <a:rPr lang="en-US" err="1">
                <a:solidFill>
                  <a:srgbClr val="000000"/>
                </a:solidFill>
                <a:latin typeface="Consolas" panose="020B0609020204030204" pitchFamily="49" charset="0"/>
              </a:rPr>
              <a:t>en</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string</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string</a:t>
            </a:r>
            <a:r>
              <a:rPr lang="en-US">
                <a:solidFill>
                  <a:srgbClr val="0000FF"/>
                </a:solidFill>
                <a:latin typeface="Consolas" panose="020B0609020204030204" pitchFamily="49" charset="0"/>
              </a:rPr>
              <a:t>&gt;</a:t>
            </a:r>
            <a:r>
              <a:rPr lang="en-US" err="1">
                <a:solidFill>
                  <a:srgbClr val="000000"/>
                </a:solidFill>
                <a:latin typeface="Consolas" panose="020B0609020204030204" pitchFamily="49" charset="0"/>
              </a:rPr>
              <a:t>ar</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string</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array</a:t>
            </a:r>
            <a:r>
              <a:rPr lang="en-US">
                <a:solidFill>
                  <a:srgbClr val="0000FF"/>
                </a:solidFill>
                <a:latin typeface="Consolas" panose="020B0609020204030204" pitchFamily="49" charset="0"/>
              </a:rPr>
              <a:t>&gt;</a:t>
            </a:r>
          </a:p>
          <a:p>
            <a:pPr marL="0" indent="0">
              <a:buNone/>
            </a:pP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dict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plist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p:txBody>
      </p:sp>
      <p:sp>
        <p:nvSpPr>
          <p:cNvPr id="5" name="Rectangle 4">
            <a:extLst>
              <a:ext uri="{FF2B5EF4-FFF2-40B4-BE49-F238E27FC236}">
                <a16:creationId xmlns:a16="http://schemas.microsoft.com/office/drawing/2014/main" id="{ECA200B1-211F-4102-A870-6B3C6C72FC01}"/>
              </a:ext>
            </a:extLst>
          </p:cNvPr>
          <p:cNvSpPr/>
          <p:nvPr/>
        </p:nvSpPr>
        <p:spPr>
          <a:xfrm>
            <a:off x="1112520" y="3620294"/>
            <a:ext cx="3260188" cy="1408906"/>
          </a:xfrm>
          <a:prstGeom prst="rect">
            <a:avLst/>
          </a:prstGeom>
          <a:solidFill>
            <a:srgbClr val="FFFF01">
              <a:alpha val="1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08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AAFA-01D3-44DB-BC81-66D5564D96F8}"/>
              </a:ext>
            </a:extLst>
          </p:cNvPr>
          <p:cNvSpPr>
            <a:spLocks noGrp="1"/>
          </p:cNvSpPr>
          <p:nvPr>
            <p:ph type="title"/>
          </p:nvPr>
        </p:nvSpPr>
        <p:spPr/>
        <p:txBody>
          <a:bodyPr/>
          <a:lstStyle/>
          <a:p>
            <a:r>
              <a:rPr lang="en-US"/>
              <a:t>RTL UWP</a:t>
            </a:r>
          </a:p>
        </p:txBody>
      </p:sp>
      <p:sp>
        <p:nvSpPr>
          <p:cNvPr id="3" name="Content Placeholder 2">
            <a:extLst>
              <a:ext uri="{FF2B5EF4-FFF2-40B4-BE49-F238E27FC236}">
                <a16:creationId xmlns:a16="http://schemas.microsoft.com/office/drawing/2014/main" id="{041ADF53-9DB2-4731-B555-6F1872BBEC84}"/>
              </a:ext>
            </a:extLst>
          </p:cNvPr>
          <p:cNvSpPr>
            <a:spLocks noGrp="1"/>
          </p:cNvSpPr>
          <p:nvPr>
            <p:ph idx="1"/>
          </p:nvPr>
        </p:nvSpPr>
        <p:spPr/>
        <p:txBody>
          <a:bodyPr>
            <a:normAutofit fontScale="62500" lnSpcReduction="20000"/>
          </a:bodyPr>
          <a:lstStyle/>
          <a:p>
            <a:pPr marL="0" indent="0">
              <a:buNone/>
            </a:pP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xml</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version</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1.0</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encoding</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utf-8</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Package</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xmlns</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http://schemas.microsoft.com/appx/manifest/foundation/windows10</a:t>
            </a:r>
            <a:r>
              <a:rPr lang="en-US">
                <a:solidFill>
                  <a:srgbClr val="000000"/>
                </a:solidFill>
                <a:latin typeface="Consolas" panose="020B0609020204030204" pitchFamily="49" charset="0"/>
              </a:rPr>
              <a:t>"</a:t>
            </a:r>
          </a:p>
          <a:p>
            <a:pPr marL="0" indent="0">
              <a:buNone/>
            </a:pP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xmlns:mp</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http://schemas.microsoft.com/appx/2014/phone/manifest</a:t>
            </a:r>
            <a:r>
              <a:rPr lang="en-US">
                <a:solidFill>
                  <a:srgbClr val="000000"/>
                </a:solidFill>
                <a:latin typeface="Consolas" panose="020B0609020204030204" pitchFamily="49" charset="0"/>
              </a:rPr>
              <a:t>"</a:t>
            </a:r>
          </a:p>
          <a:p>
            <a:pPr marL="0" indent="0">
              <a:buNone/>
            </a:pP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xmlns:uap</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http://schemas.microsoft.com/appx/manifest/</a:t>
            </a:r>
            <a:r>
              <a:rPr lang="en-US" err="1">
                <a:solidFill>
                  <a:srgbClr val="0000FF"/>
                </a:solidFill>
                <a:latin typeface="Consolas" panose="020B0609020204030204" pitchFamily="49" charset="0"/>
              </a:rPr>
              <a:t>uap</a:t>
            </a:r>
            <a:r>
              <a:rPr lang="en-US">
                <a:solidFill>
                  <a:srgbClr val="0000FF"/>
                </a:solidFill>
                <a:latin typeface="Consolas" panose="020B0609020204030204" pitchFamily="49" charset="0"/>
              </a:rPr>
              <a:t>/windows10</a:t>
            </a:r>
            <a:r>
              <a:rPr lang="en-US">
                <a:solidFill>
                  <a:srgbClr val="000000"/>
                </a:solidFill>
                <a:latin typeface="Consolas" panose="020B0609020204030204" pitchFamily="49" charset="0"/>
              </a:rPr>
              <a:t>"</a:t>
            </a:r>
          </a:p>
          <a:p>
            <a:pPr marL="0" indent="0">
              <a:buNone/>
            </a:pPr>
            <a:r>
              <a:rPr lang="en-US">
                <a:solidFill>
                  <a:srgbClr val="0000FF"/>
                </a:solidFill>
                <a:latin typeface="Consolas" panose="020B0609020204030204" pitchFamily="49" charset="0"/>
              </a:rPr>
              <a:t>  </a:t>
            </a:r>
            <a:r>
              <a:rPr lang="en-US" err="1">
                <a:solidFill>
                  <a:srgbClr val="FF0000"/>
                </a:solidFill>
                <a:latin typeface="Consolas" panose="020B0609020204030204" pitchFamily="49" charset="0"/>
              </a:rPr>
              <a:t>IgnorableNamespaces</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err="1">
                <a:solidFill>
                  <a:srgbClr val="0000FF"/>
                </a:solidFill>
                <a:latin typeface="Consolas" panose="020B0609020204030204" pitchFamily="49" charset="0"/>
              </a:rPr>
              <a:t>uap</a:t>
            </a:r>
            <a:r>
              <a:rPr lang="en-US">
                <a:solidFill>
                  <a:srgbClr val="0000FF"/>
                </a:solidFill>
                <a:latin typeface="Consolas" panose="020B0609020204030204" pitchFamily="49" charset="0"/>
              </a:rPr>
              <a:t> </a:t>
            </a:r>
            <a:r>
              <a:rPr lang="en-US" err="1">
                <a:solidFill>
                  <a:srgbClr val="0000FF"/>
                </a:solidFill>
                <a:latin typeface="Consolas" panose="020B0609020204030204" pitchFamily="49" charset="0"/>
              </a:rPr>
              <a:t>mp</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p>
          <a:p>
            <a:pPr marL="0" indent="0">
              <a:buNone/>
            </a:pP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Resources</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Resource</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Language</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err="1">
                <a:solidFill>
                  <a:srgbClr val="0000FF"/>
                </a:solidFill>
                <a:latin typeface="Consolas" panose="020B0609020204030204" pitchFamily="49" charset="0"/>
              </a:rPr>
              <a:t>en</a:t>
            </a:r>
            <a:r>
              <a:rPr lang="en-US">
                <a:solidFill>
                  <a:srgbClr val="0000FF"/>
                </a:solidFill>
                <a:latin typeface="Consolas" panose="020B0609020204030204" pitchFamily="49" charset="0"/>
              </a:rPr>
              <a:t>-US</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Resource</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Language</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err="1">
                <a:solidFill>
                  <a:srgbClr val="0000FF"/>
                </a:solidFill>
                <a:latin typeface="Consolas" panose="020B0609020204030204" pitchFamily="49" charset="0"/>
              </a:rPr>
              <a:t>ar</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Resources</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Package</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endParaRPr lang="en-US"/>
          </a:p>
        </p:txBody>
      </p:sp>
      <p:sp>
        <p:nvSpPr>
          <p:cNvPr id="5" name="Rectangle 4">
            <a:extLst>
              <a:ext uri="{FF2B5EF4-FFF2-40B4-BE49-F238E27FC236}">
                <a16:creationId xmlns:a16="http://schemas.microsoft.com/office/drawing/2014/main" id="{916A368B-DEAC-4147-8848-188388CCE819}"/>
              </a:ext>
            </a:extLst>
          </p:cNvPr>
          <p:cNvSpPr/>
          <p:nvPr/>
        </p:nvSpPr>
        <p:spPr>
          <a:xfrm>
            <a:off x="1036319" y="4001294"/>
            <a:ext cx="4028049" cy="1408906"/>
          </a:xfrm>
          <a:prstGeom prst="rect">
            <a:avLst/>
          </a:prstGeom>
          <a:solidFill>
            <a:srgbClr val="FFFF01">
              <a:alpha val="1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65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E77B-2746-4DC6-8EB6-47F8531FCAA4}"/>
              </a:ext>
            </a:extLst>
          </p:cNvPr>
          <p:cNvSpPr>
            <a:spLocks noGrp="1"/>
          </p:cNvSpPr>
          <p:nvPr>
            <p:ph type="title"/>
          </p:nvPr>
        </p:nvSpPr>
        <p:spPr/>
        <p:txBody>
          <a:bodyPr/>
          <a:lstStyle/>
          <a:p>
            <a:r>
              <a:rPr lang="en-US"/>
              <a:t>RTL </a:t>
            </a:r>
            <a:r>
              <a:rPr lang="en-US" err="1"/>
              <a:t>Xamarin.Forms</a:t>
            </a:r>
            <a:endParaRPr lang="en-US"/>
          </a:p>
        </p:txBody>
      </p:sp>
      <p:sp>
        <p:nvSpPr>
          <p:cNvPr id="3" name="Content Placeholder 2">
            <a:extLst>
              <a:ext uri="{FF2B5EF4-FFF2-40B4-BE49-F238E27FC236}">
                <a16:creationId xmlns:a16="http://schemas.microsoft.com/office/drawing/2014/main" id="{777097AD-DA9D-4CF5-B967-E88CA1F7A888}"/>
              </a:ext>
            </a:extLst>
          </p:cNvPr>
          <p:cNvSpPr>
            <a:spLocks noGrp="1"/>
          </p:cNvSpPr>
          <p:nvPr>
            <p:ph idx="1"/>
          </p:nvPr>
        </p:nvSpPr>
        <p:spPr/>
        <p:txBody>
          <a:bodyPr>
            <a:normAutofit fontScale="55000" lnSpcReduction="20000"/>
          </a:bodyPr>
          <a:lstStyle/>
          <a:p>
            <a:pPr marL="0" indent="0">
              <a:buNone/>
            </a:pPr>
            <a:r>
              <a:rPr lang="en-US">
                <a:solidFill>
                  <a:srgbClr val="0000FF"/>
                </a:solidFill>
                <a:latin typeface="Consolas" panose="020B0609020204030204" pitchFamily="49" charset="0"/>
              </a:rPr>
              <a:t>&lt;?xml version="1.0" encoding="utf-8" ?&gt;</a:t>
            </a:r>
            <a:endParaRPr lang="en-US">
              <a:solidFill>
                <a:srgbClr val="000000"/>
              </a:solidFill>
              <a:latin typeface="Consolas" panose="020B0609020204030204" pitchFamily="49" charset="0"/>
            </a:endParaRPr>
          </a:p>
          <a:p>
            <a:pPr marL="0" indent="0">
              <a:buNone/>
            </a:pPr>
            <a:r>
              <a:rPr lang="fr-FR">
                <a:solidFill>
                  <a:srgbClr val="0000FF"/>
                </a:solidFill>
                <a:latin typeface="Consolas" panose="020B0609020204030204" pitchFamily="49" charset="0"/>
              </a:rPr>
              <a:t>&lt;</a:t>
            </a:r>
            <a:r>
              <a:rPr lang="fr-FR" err="1">
                <a:solidFill>
                  <a:srgbClr val="A31515"/>
                </a:solidFill>
                <a:latin typeface="Consolas" panose="020B0609020204030204" pitchFamily="49" charset="0"/>
              </a:rPr>
              <a:t>ContentPage</a:t>
            </a:r>
            <a:r>
              <a:rPr lang="fr-FR">
                <a:solidFill>
                  <a:srgbClr val="FF0000"/>
                </a:solidFill>
                <a:latin typeface="Consolas" panose="020B0609020204030204" pitchFamily="49" charset="0"/>
              </a:rPr>
              <a:t> </a:t>
            </a:r>
            <a:r>
              <a:rPr lang="fr-FR" err="1">
                <a:solidFill>
                  <a:srgbClr val="FF0000"/>
                </a:solidFill>
                <a:latin typeface="Consolas" panose="020B0609020204030204" pitchFamily="49" charset="0"/>
              </a:rPr>
              <a:t>xmlns</a:t>
            </a:r>
            <a:r>
              <a:rPr lang="fr-FR">
                <a:solidFill>
                  <a:srgbClr val="0000FF"/>
                </a:solidFill>
                <a:latin typeface="Consolas" panose="020B0609020204030204" pitchFamily="49" charset="0"/>
              </a:rPr>
              <a:t>="http://xamarin.com/</a:t>
            </a:r>
            <a:r>
              <a:rPr lang="fr-FR" err="1">
                <a:solidFill>
                  <a:srgbClr val="0000FF"/>
                </a:solidFill>
                <a:latin typeface="Consolas" panose="020B0609020204030204" pitchFamily="49" charset="0"/>
              </a:rPr>
              <a:t>schemas</a:t>
            </a:r>
            <a:r>
              <a:rPr lang="fr-FR">
                <a:solidFill>
                  <a:srgbClr val="0000FF"/>
                </a:solidFill>
                <a:latin typeface="Consolas" panose="020B0609020204030204" pitchFamily="49" charset="0"/>
              </a:rPr>
              <a:t>/2014/</a:t>
            </a:r>
            <a:r>
              <a:rPr lang="fr-FR" err="1">
                <a:solidFill>
                  <a:srgbClr val="0000FF"/>
                </a:solidFill>
                <a:latin typeface="Consolas" panose="020B0609020204030204" pitchFamily="49" charset="0"/>
              </a:rPr>
              <a:t>forms</a:t>
            </a:r>
            <a:r>
              <a:rPr lang="fr-FR">
                <a:solidFill>
                  <a:srgbClr val="0000FF"/>
                </a:solidFill>
                <a:latin typeface="Consolas" panose="020B0609020204030204" pitchFamily="49" charset="0"/>
              </a:rPr>
              <a:t>"</a:t>
            </a:r>
            <a:endParaRPr lang="fr-FR">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 </a:t>
            </a:r>
            <a:r>
              <a:rPr lang="en-US" err="1">
                <a:solidFill>
                  <a:srgbClr val="FF0000"/>
                </a:solidFill>
                <a:latin typeface="Consolas" panose="020B0609020204030204" pitchFamily="49" charset="0"/>
              </a:rPr>
              <a:t>xmlns</a:t>
            </a:r>
            <a:r>
              <a:rPr lang="en-US" err="1">
                <a:solidFill>
                  <a:srgbClr val="0000FF"/>
                </a:solidFill>
                <a:latin typeface="Consolas" panose="020B0609020204030204" pitchFamily="49" charset="0"/>
              </a:rPr>
              <a:t>:</a:t>
            </a:r>
            <a:r>
              <a:rPr lang="en-US" err="1">
                <a:solidFill>
                  <a:srgbClr val="FF0000"/>
                </a:solidFill>
                <a:latin typeface="Consolas" panose="020B0609020204030204" pitchFamily="49" charset="0"/>
              </a:rPr>
              <a:t>x</a:t>
            </a:r>
            <a:r>
              <a:rPr lang="en-US">
                <a:solidFill>
                  <a:srgbClr val="0000FF"/>
                </a:solidFill>
                <a:latin typeface="Consolas" panose="020B0609020204030204" pitchFamily="49" charset="0"/>
              </a:rPr>
              <a:t>="http://schemas.microsoft.com/</a:t>
            </a:r>
            <a:r>
              <a:rPr lang="en-US" err="1">
                <a:solidFill>
                  <a:srgbClr val="0000FF"/>
                </a:solidFill>
                <a:latin typeface="Consolas" panose="020B0609020204030204" pitchFamily="49" charset="0"/>
              </a:rPr>
              <a:t>winfx</a:t>
            </a:r>
            <a:r>
              <a:rPr lang="en-US">
                <a:solidFill>
                  <a:srgbClr val="0000FF"/>
                </a:solidFill>
                <a:latin typeface="Consolas" panose="020B0609020204030204" pitchFamily="49" charset="0"/>
              </a:rPr>
              <a:t>/2009/</a:t>
            </a:r>
            <a:r>
              <a:rPr lang="en-US" err="1">
                <a:solidFill>
                  <a:srgbClr val="0000FF"/>
                </a:solidFill>
                <a:latin typeface="Consolas" panose="020B0609020204030204" pitchFamily="49" charset="0"/>
              </a:rPr>
              <a:t>xaml</a:t>
            </a:r>
            <a:r>
              <a:rPr lang="en-US">
                <a:solidFill>
                  <a:srgbClr val="0000FF"/>
                </a:solidFill>
                <a:latin typeface="Consolas" panose="020B0609020204030204" pitchFamily="49" charset="0"/>
              </a:rPr>
              <a: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 </a:t>
            </a:r>
            <a:r>
              <a:rPr lang="en-US" err="1">
                <a:solidFill>
                  <a:srgbClr val="FF0000"/>
                </a:solidFill>
                <a:latin typeface="Consolas" panose="020B0609020204030204" pitchFamily="49" charset="0"/>
              </a:rPr>
              <a:t>xmlns</a:t>
            </a:r>
            <a:r>
              <a:rPr lang="en-US" err="1">
                <a:solidFill>
                  <a:srgbClr val="0000FF"/>
                </a:solidFill>
                <a:latin typeface="Consolas" panose="020B0609020204030204" pitchFamily="49" charset="0"/>
              </a:rPr>
              <a:t>:</a:t>
            </a:r>
            <a:r>
              <a:rPr lang="en-US" err="1">
                <a:solidFill>
                  <a:srgbClr val="FF0000"/>
                </a:solidFill>
                <a:latin typeface="Consolas" panose="020B0609020204030204" pitchFamily="49" charset="0"/>
              </a:rPr>
              <a:t>local</a:t>
            </a:r>
            <a:r>
              <a:rPr lang="en-US">
                <a:solidFill>
                  <a:srgbClr val="0000FF"/>
                </a:solidFill>
                <a:latin typeface="Consolas" panose="020B0609020204030204" pitchFamily="49" charset="0"/>
              </a:rPr>
              <a:t>="</a:t>
            </a:r>
            <a:r>
              <a:rPr lang="en-US" err="1">
                <a:solidFill>
                  <a:srgbClr val="0000FF"/>
                </a:solidFill>
                <a:latin typeface="Consolas" panose="020B0609020204030204" pitchFamily="49" charset="0"/>
              </a:rPr>
              <a:t>clr-namespace:YourApp</a:t>
            </a:r>
            <a:r>
              <a:rPr lang="en-US">
                <a:solidFill>
                  <a:srgbClr val="0000FF"/>
                </a:solidFill>
                <a:latin typeface="Consolas" panose="020B0609020204030204" pitchFamily="49" charset="0"/>
              </a:rPr>
              <a: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 </a:t>
            </a:r>
            <a:r>
              <a:rPr lang="en-US" err="1">
                <a:solidFill>
                  <a:srgbClr val="FF0000"/>
                </a:solidFill>
                <a:latin typeface="Consolas" panose="020B0609020204030204" pitchFamily="49" charset="0"/>
              </a:rPr>
              <a:t>FlowDirection</a:t>
            </a:r>
            <a:r>
              <a:rPr lang="en-US">
                <a:solidFill>
                  <a:srgbClr val="0000FF"/>
                </a:solidFill>
                <a:latin typeface="Consolas" panose="020B0609020204030204" pitchFamily="49" charset="0"/>
              </a:rPr>
              <a:t>="{</a:t>
            </a:r>
            <a:r>
              <a:rPr lang="en-US" err="1">
                <a:solidFill>
                  <a:srgbClr val="A31515"/>
                </a:solidFill>
                <a:latin typeface="Consolas" panose="020B0609020204030204" pitchFamily="49" charset="0"/>
              </a:rPr>
              <a:t>x</a:t>
            </a:r>
            <a:r>
              <a:rPr lang="en-US" err="1">
                <a:solidFill>
                  <a:srgbClr val="0000FF"/>
                </a:solidFill>
                <a:latin typeface="Consolas" panose="020B0609020204030204" pitchFamily="49" charset="0"/>
              </a:rPr>
              <a:t>:</a:t>
            </a:r>
            <a:r>
              <a:rPr lang="en-US" err="1">
                <a:solidFill>
                  <a:srgbClr val="A31515"/>
                </a:solidFill>
                <a:latin typeface="Consolas" panose="020B0609020204030204" pitchFamily="49" charset="0"/>
              </a:rPr>
              <a:t>Static</a:t>
            </a:r>
            <a:r>
              <a:rPr lang="en-US">
                <a:solidFill>
                  <a:srgbClr val="FF0000"/>
                </a:solidFill>
                <a:latin typeface="Consolas" panose="020B0609020204030204" pitchFamily="49" charset="0"/>
              </a:rPr>
              <a:t> </a:t>
            </a:r>
            <a:r>
              <a:rPr lang="en-US" err="1">
                <a:solidFill>
                  <a:srgbClr val="FF0000"/>
                </a:solidFill>
                <a:latin typeface="Consolas" panose="020B0609020204030204" pitchFamily="49" charset="0"/>
              </a:rPr>
              <a:t>Device</a:t>
            </a:r>
            <a:r>
              <a:rPr lang="en-US" err="1">
                <a:solidFill>
                  <a:srgbClr val="0000FF"/>
                </a:solidFill>
                <a:latin typeface="Consolas" panose="020B0609020204030204" pitchFamily="49" charset="0"/>
              </a:rPr>
              <a:t>.FlowDirection</a:t>
            </a:r>
            <a:r>
              <a:rPr lang="en-US">
                <a:solidFill>
                  <a:srgbClr val="0000FF"/>
                </a:solidFill>
                <a:latin typeface="Consolas" panose="020B0609020204030204" pitchFamily="49" charset="0"/>
              </a:rPr>
              <a:t>}"</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 x</a:t>
            </a:r>
            <a:r>
              <a:rPr lang="en-US">
                <a:solidFill>
                  <a:srgbClr val="0000FF"/>
                </a:solidFill>
                <a:latin typeface="Consolas" panose="020B0609020204030204" pitchFamily="49" charset="0"/>
              </a:rPr>
              <a:t>:</a:t>
            </a:r>
            <a:r>
              <a:rPr lang="en-US">
                <a:solidFill>
                  <a:srgbClr val="FF0000"/>
                </a:solidFill>
                <a:latin typeface="Consolas" panose="020B0609020204030204" pitchFamily="49" charset="0"/>
              </a:rPr>
              <a:t>Class</a:t>
            </a:r>
            <a:r>
              <a:rPr lang="en-US">
                <a:solidFill>
                  <a:srgbClr val="0000FF"/>
                </a:solidFill>
                <a:latin typeface="Consolas" panose="020B0609020204030204" pitchFamily="49" charset="0"/>
              </a:rPr>
              <a:t>="YourApp.MainPage"&gt;</a:t>
            </a:r>
            <a:endParaRPr lang="en-US">
              <a:solidFill>
                <a:srgbClr val="000000"/>
              </a:solidFill>
              <a:latin typeface="Consolas" panose="020B0609020204030204" pitchFamily="49" charset="0"/>
            </a:endParaRPr>
          </a:p>
          <a:p>
            <a:pPr marL="0" indent="0">
              <a:buNone/>
            </a:pP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StackLayout</a:t>
            </a:r>
            <a:r>
              <a:rPr lang="en-US">
                <a:solidFill>
                  <a:srgbClr val="0000FF"/>
                </a:solidFill>
                <a:latin typeface="Consolas" panose="020B0609020204030204" pitchFamily="49" charset="0"/>
              </a:rPr>
              <a:t>&gt;</a:t>
            </a:r>
          </a:p>
          <a:p>
            <a:pPr marL="0" indent="0">
              <a:buNone/>
            </a:pPr>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Label</a:t>
            </a:r>
            <a:r>
              <a:rPr lang="en-US">
                <a:solidFill>
                  <a:srgbClr val="FF0000"/>
                </a:solidFill>
                <a:latin typeface="Consolas" panose="020B0609020204030204" pitchFamily="49" charset="0"/>
              </a:rPr>
              <a:t> Text</a:t>
            </a:r>
            <a:r>
              <a:rPr lang="en-US">
                <a:solidFill>
                  <a:srgbClr val="0000FF"/>
                </a:solidFill>
                <a:latin typeface="Consolas" panose="020B0609020204030204" pitchFamily="49" charset="0"/>
              </a:rPr>
              <a:t>="Your Text Here"</a:t>
            </a: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 </a:t>
            </a:r>
            <a:r>
              <a:rPr lang="en-US" err="1">
                <a:solidFill>
                  <a:srgbClr val="FF0000"/>
                </a:solidFill>
                <a:latin typeface="Consolas" panose="020B0609020204030204" pitchFamily="49" charset="0"/>
              </a:rPr>
              <a:t>FontSize</a:t>
            </a:r>
            <a:r>
              <a:rPr lang="en-US">
                <a:solidFill>
                  <a:srgbClr val="0000FF"/>
                </a:solidFill>
                <a:latin typeface="Consolas" panose="020B0609020204030204" pitchFamily="49" charset="0"/>
              </a:rPr>
              <a:t>="Large"</a:t>
            </a:r>
            <a:r>
              <a:rPr lang="en-US">
                <a:solidFill>
                  <a:srgbClr val="000000"/>
                </a:solidFill>
                <a:latin typeface="Consolas" panose="020B0609020204030204" pitchFamily="49" charset="0"/>
              </a:rPr>
              <a:t> </a:t>
            </a:r>
          </a:p>
          <a:p>
            <a:pPr marL="0" indent="0">
              <a:buNone/>
            </a:pP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 </a:t>
            </a:r>
            <a:r>
              <a:rPr lang="en-US" err="1">
                <a:solidFill>
                  <a:srgbClr val="FF0000"/>
                </a:solidFill>
                <a:latin typeface="Consolas" panose="020B0609020204030204" pitchFamily="49" charset="0"/>
              </a:rPr>
              <a:t>HorizontalOptions</a:t>
            </a:r>
            <a:r>
              <a:rPr lang="en-US">
                <a:solidFill>
                  <a:srgbClr val="0000FF"/>
                </a:solidFill>
                <a:latin typeface="Consolas" panose="020B0609020204030204" pitchFamily="49" charset="0"/>
              </a:rPr>
              <a:t>="Center" /&gt;</a:t>
            </a: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    &lt;/</a:t>
            </a:r>
            <a:r>
              <a:rPr lang="en-US" err="1">
                <a:solidFill>
                  <a:srgbClr val="A31515"/>
                </a:solidFill>
                <a:latin typeface="Consolas" panose="020B0609020204030204" pitchFamily="49" charset="0"/>
              </a:rPr>
              <a:t>StackLayout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endParaRPr lang="en-US">
              <a:solidFill>
                <a:srgbClr val="000000"/>
              </a:solidFill>
              <a:latin typeface="Consolas" panose="020B0609020204030204" pitchFamily="49" charset="0"/>
            </a:endParaRPr>
          </a:p>
          <a:p>
            <a:pPr marL="0" indent="0">
              <a:buNone/>
            </a:pPr>
            <a:r>
              <a:rPr lang="en-US">
                <a:solidFill>
                  <a:srgbClr val="0000FF"/>
                </a:solidFill>
                <a:latin typeface="Consolas" panose="020B0609020204030204" pitchFamily="49" charset="0"/>
              </a:rPr>
              <a:t>&lt;/</a:t>
            </a:r>
            <a:r>
              <a:rPr lang="en-US" err="1">
                <a:solidFill>
                  <a:srgbClr val="A31515"/>
                </a:solidFill>
                <a:latin typeface="Consolas" panose="020B0609020204030204" pitchFamily="49" charset="0"/>
              </a:rPr>
              <a:t>ContentPage</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marL="0" indent="0">
              <a:buNone/>
            </a:pPr>
            <a:endParaRPr lang="en-US"/>
          </a:p>
        </p:txBody>
      </p:sp>
      <p:sp>
        <p:nvSpPr>
          <p:cNvPr id="5" name="Rectangle 4">
            <a:extLst>
              <a:ext uri="{FF2B5EF4-FFF2-40B4-BE49-F238E27FC236}">
                <a16:creationId xmlns:a16="http://schemas.microsoft.com/office/drawing/2014/main" id="{D74D797F-E0FB-4927-81DD-7F59DFCE0AA0}"/>
              </a:ext>
            </a:extLst>
          </p:cNvPr>
          <p:cNvSpPr/>
          <p:nvPr/>
        </p:nvSpPr>
        <p:spPr>
          <a:xfrm>
            <a:off x="2240280" y="2937669"/>
            <a:ext cx="5121812" cy="320040"/>
          </a:xfrm>
          <a:prstGeom prst="rect">
            <a:avLst/>
          </a:prstGeom>
          <a:solidFill>
            <a:srgbClr val="FFFF01">
              <a:alpha val="1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97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5A5C-3A2C-4DE8-92E3-6BA3A0A70311}"/>
              </a:ext>
            </a:extLst>
          </p:cNvPr>
          <p:cNvSpPr>
            <a:spLocks noGrp="1"/>
          </p:cNvSpPr>
          <p:nvPr>
            <p:ph type="title"/>
          </p:nvPr>
        </p:nvSpPr>
        <p:spPr/>
        <p:txBody>
          <a:bodyPr/>
          <a:lstStyle/>
          <a:p>
            <a:r>
              <a:rPr lang="en-US"/>
              <a:t>Translations</a:t>
            </a:r>
          </a:p>
        </p:txBody>
      </p:sp>
      <p:sp>
        <p:nvSpPr>
          <p:cNvPr id="3" name="Content Placeholder 2">
            <a:extLst>
              <a:ext uri="{FF2B5EF4-FFF2-40B4-BE49-F238E27FC236}">
                <a16:creationId xmlns:a16="http://schemas.microsoft.com/office/drawing/2014/main" id="{ACFA8177-9DEA-4B72-9B22-FDD50B90F8EB}"/>
              </a:ext>
            </a:extLst>
          </p:cNvPr>
          <p:cNvSpPr>
            <a:spLocks noGrp="1"/>
          </p:cNvSpPr>
          <p:nvPr>
            <p:ph idx="1"/>
          </p:nvPr>
        </p:nvSpPr>
        <p:spPr/>
        <p:txBody>
          <a:bodyPr/>
          <a:lstStyle/>
          <a:p>
            <a:r>
              <a:rPr lang="en-US"/>
              <a:t>Inhouse</a:t>
            </a:r>
          </a:p>
          <a:p>
            <a:r>
              <a:rPr lang="en-US"/>
              <a:t>Professional</a:t>
            </a:r>
          </a:p>
          <a:p>
            <a:r>
              <a:rPr lang="en-US"/>
              <a:t>Machine Translations</a:t>
            </a:r>
          </a:p>
        </p:txBody>
      </p:sp>
      <p:pic>
        <p:nvPicPr>
          <p:cNvPr id="4" name="Picture 3">
            <a:extLst>
              <a:ext uri="{FF2B5EF4-FFF2-40B4-BE49-F238E27FC236}">
                <a16:creationId xmlns:a16="http://schemas.microsoft.com/office/drawing/2014/main" id="{DDBA0EA3-0D96-5C41-9EE1-7261D38217C0}"/>
              </a:ext>
            </a:extLst>
          </p:cNvPr>
          <p:cNvPicPr>
            <a:picLocks noChangeAspect="1"/>
          </p:cNvPicPr>
          <p:nvPr/>
        </p:nvPicPr>
        <p:blipFill>
          <a:blip r:embed="rId3"/>
          <a:stretch>
            <a:fillRect/>
          </a:stretch>
        </p:blipFill>
        <p:spPr>
          <a:xfrm>
            <a:off x="7210269" y="-119921"/>
            <a:ext cx="4981731" cy="7691792"/>
          </a:xfrm>
          <a:prstGeom prst="rect">
            <a:avLst/>
          </a:prstGeom>
        </p:spPr>
      </p:pic>
    </p:spTree>
    <p:extLst>
      <p:ext uri="{BB962C8B-B14F-4D97-AF65-F5344CB8AC3E}">
        <p14:creationId xmlns:p14="http://schemas.microsoft.com/office/powerpoint/2010/main" val="1513229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3CD1-8DA9-40F9-A505-9C4D40B04ACD}"/>
              </a:ext>
            </a:extLst>
          </p:cNvPr>
          <p:cNvSpPr>
            <a:spLocks noGrp="1"/>
          </p:cNvSpPr>
          <p:nvPr>
            <p:ph type="title"/>
          </p:nvPr>
        </p:nvSpPr>
        <p:spPr/>
        <p:txBody>
          <a:bodyPr/>
          <a:lstStyle/>
          <a:p>
            <a:r>
              <a:rPr lang="en-US"/>
              <a:t>Machine Translation</a:t>
            </a:r>
          </a:p>
        </p:txBody>
      </p:sp>
      <p:sp>
        <p:nvSpPr>
          <p:cNvPr id="3" name="Content Placeholder 2">
            <a:extLst>
              <a:ext uri="{FF2B5EF4-FFF2-40B4-BE49-F238E27FC236}">
                <a16:creationId xmlns:a16="http://schemas.microsoft.com/office/drawing/2014/main" id="{F2914118-3986-42AC-86C3-5A7AE8B43567}"/>
              </a:ext>
            </a:extLst>
          </p:cNvPr>
          <p:cNvSpPr>
            <a:spLocks noGrp="1"/>
          </p:cNvSpPr>
          <p:nvPr>
            <p:ph idx="1"/>
          </p:nvPr>
        </p:nvSpPr>
        <p:spPr/>
        <p:txBody>
          <a:bodyPr/>
          <a:lstStyle/>
          <a:p>
            <a:r>
              <a:rPr lang="en-US"/>
              <a:t>Cheap &amp; Quick</a:t>
            </a:r>
          </a:p>
          <a:p>
            <a:r>
              <a:rPr lang="en-US"/>
              <a:t>Placeholder text for fit</a:t>
            </a:r>
          </a:p>
          <a:p>
            <a:r>
              <a:rPr lang="en-US"/>
              <a:t>Less accurate</a:t>
            </a:r>
          </a:p>
          <a:p>
            <a:r>
              <a:rPr lang="en-US"/>
              <a:t>No context</a:t>
            </a:r>
          </a:p>
          <a:p>
            <a:r>
              <a:rPr lang="en-US"/>
              <a:t>Your domain terminology may be </a:t>
            </a:r>
            <a:br>
              <a:rPr lang="en-US"/>
            </a:br>
            <a:r>
              <a:rPr lang="en-US"/>
              <a:t>missing</a:t>
            </a:r>
          </a:p>
          <a:p>
            <a:r>
              <a:rPr lang="en-US"/>
              <a:t>Bad translation is worse than no </a:t>
            </a:r>
            <a:br>
              <a:rPr lang="en-US"/>
            </a:br>
            <a:r>
              <a:rPr lang="en-US"/>
              <a:t>translation</a:t>
            </a:r>
          </a:p>
        </p:txBody>
      </p:sp>
      <p:pic>
        <p:nvPicPr>
          <p:cNvPr id="4" name="Picture 3">
            <a:extLst>
              <a:ext uri="{FF2B5EF4-FFF2-40B4-BE49-F238E27FC236}">
                <a16:creationId xmlns:a16="http://schemas.microsoft.com/office/drawing/2014/main" id="{EFF521BF-36A2-7944-A771-7BDEBC621BD3}"/>
              </a:ext>
            </a:extLst>
          </p:cNvPr>
          <p:cNvPicPr>
            <a:picLocks noChangeAspect="1"/>
          </p:cNvPicPr>
          <p:nvPr/>
        </p:nvPicPr>
        <p:blipFill>
          <a:blip r:embed="rId3"/>
          <a:stretch>
            <a:fillRect/>
          </a:stretch>
        </p:blipFill>
        <p:spPr>
          <a:xfrm>
            <a:off x="7045377" y="0"/>
            <a:ext cx="5146623" cy="6908782"/>
          </a:xfrm>
          <a:prstGeom prst="rect">
            <a:avLst/>
          </a:prstGeom>
        </p:spPr>
      </p:pic>
    </p:spTree>
    <p:extLst>
      <p:ext uri="{BB962C8B-B14F-4D97-AF65-F5344CB8AC3E}">
        <p14:creationId xmlns:p14="http://schemas.microsoft.com/office/powerpoint/2010/main" val="1582628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18EC-8E37-4756-AE5A-86BA88D71723}"/>
              </a:ext>
            </a:extLst>
          </p:cNvPr>
          <p:cNvSpPr>
            <a:spLocks noGrp="1"/>
          </p:cNvSpPr>
          <p:nvPr>
            <p:ph type="title"/>
          </p:nvPr>
        </p:nvSpPr>
        <p:spPr/>
        <p:txBody>
          <a:bodyPr/>
          <a:lstStyle/>
          <a:p>
            <a:r>
              <a:rPr lang="en-US"/>
              <a:t>Where to get professional translation</a:t>
            </a:r>
          </a:p>
        </p:txBody>
      </p:sp>
      <p:sp>
        <p:nvSpPr>
          <p:cNvPr id="3" name="Content Placeholder 2">
            <a:extLst>
              <a:ext uri="{FF2B5EF4-FFF2-40B4-BE49-F238E27FC236}">
                <a16:creationId xmlns:a16="http://schemas.microsoft.com/office/drawing/2014/main" id="{D2C21FC6-FE7A-49A3-B5C6-42F2053A05FB}"/>
              </a:ext>
            </a:extLst>
          </p:cNvPr>
          <p:cNvSpPr>
            <a:spLocks noGrp="1"/>
          </p:cNvSpPr>
          <p:nvPr>
            <p:ph idx="1"/>
          </p:nvPr>
        </p:nvSpPr>
        <p:spPr/>
        <p:txBody>
          <a:bodyPr/>
          <a:lstStyle/>
          <a:p>
            <a:r>
              <a:rPr lang="en-US"/>
              <a:t>Client may already have done this for you</a:t>
            </a:r>
          </a:p>
          <a:p>
            <a:r>
              <a:rPr lang="en-US"/>
              <a:t>Local school or university</a:t>
            </a:r>
          </a:p>
          <a:p>
            <a:r>
              <a:rPr lang="en-US"/>
              <a:t>Commercial services</a:t>
            </a:r>
          </a:p>
        </p:txBody>
      </p:sp>
    </p:spTree>
    <p:extLst>
      <p:ext uri="{BB962C8B-B14F-4D97-AF65-F5344CB8AC3E}">
        <p14:creationId xmlns:p14="http://schemas.microsoft.com/office/powerpoint/2010/main" val="94335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1537-725A-4FC1-9D4B-4386FCB7FFD4}"/>
              </a:ext>
            </a:extLst>
          </p:cNvPr>
          <p:cNvSpPr>
            <a:spLocks noGrp="1"/>
          </p:cNvSpPr>
          <p:nvPr>
            <p:ph type="title"/>
          </p:nvPr>
        </p:nvSpPr>
        <p:spPr/>
        <p:txBody>
          <a:bodyPr/>
          <a:lstStyle/>
          <a:p>
            <a:r>
              <a:rPr lang="en-US"/>
              <a:t>Things to know</a:t>
            </a:r>
          </a:p>
        </p:txBody>
      </p:sp>
      <p:sp>
        <p:nvSpPr>
          <p:cNvPr id="3" name="Content Placeholder 2">
            <a:extLst>
              <a:ext uri="{FF2B5EF4-FFF2-40B4-BE49-F238E27FC236}">
                <a16:creationId xmlns:a16="http://schemas.microsoft.com/office/drawing/2014/main" id="{FE2ECB00-C5AF-41E6-AEE3-E019E0AB88E4}"/>
              </a:ext>
            </a:extLst>
          </p:cNvPr>
          <p:cNvSpPr>
            <a:spLocks noGrp="1"/>
          </p:cNvSpPr>
          <p:nvPr>
            <p:ph idx="1"/>
          </p:nvPr>
        </p:nvSpPr>
        <p:spPr/>
        <p:txBody>
          <a:bodyPr/>
          <a:lstStyle/>
          <a:p>
            <a:r>
              <a:rPr lang="en-US"/>
              <a:t>Capitalization rules are locale specific and the translator should know the rules for the translated language. </a:t>
            </a:r>
          </a:p>
          <a:p>
            <a:r>
              <a:rPr lang="en-US"/>
              <a:t>Gender rules will vary by language</a:t>
            </a:r>
          </a:p>
          <a:p>
            <a:r>
              <a:rPr lang="en-US"/>
              <a:t>Pluralization will vary by language</a:t>
            </a:r>
          </a:p>
          <a:p>
            <a:r>
              <a:rPr lang="en-US"/>
              <a:t>Sorting</a:t>
            </a:r>
          </a:p>
          <a:p>
            <a:r>
              <a:rPr lang="en-US"/>
              <a:t>Translate sentences not words</a:t>
            </a:r>
          </a:p>
          <a:p>
            <a:endParaRPr lang="en-US"/>
          </a:p>
        </p:txBody>
      </p:sp>
    </p:spTree>
    <p:extLst>
      <p:ext uri="{BB962C8B-B14F-4D97-AF65-F5344CB8AC3E}">
        <p14:creationId xmlns:p14="http://schemas.microsoft.com/office/powerpoint/2010/main" val="185125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79337CD2-3A17-F94B-850F-529790C937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4264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3982-C705-4E60-A940-1AAD1CD454CE}"/>
              </a:ext>
            </a:extLst>
          </p:cNvPr>
          <p:cNvSpPr>
            <a:spLocks noGrp="1"/>
          </p:cNvSpPr>
          <p:nvPr>
            <p:ph type="title"/>
          </p:nvPr>
        </p:nvSpPr>
        <p:spPr/>
        <p:txBody>
          <a:bodyPr/>
          <a:lstStyle/>
          <a:p>
            <a:r>
              <a:rPr lang="en-US"/>
              <a:t>Multilingual App Toolkit</a:t>
            </a:r>
          </a:p>
        </p:txBody>
      </p:sp>
      <p:sp>
        <p:nvSpPr>
          <p:cNvPr id="3" name="Content Placeholder 2">
            <a:extLst>
              <a:ext uri="{FF2B5EF4-FFF2-40B4-BE49-F238E27FC236}">
                <a16:creationId xmlns:a16="http://schemas.microsoft.com/office/drawing/2014/main" id="{B6DF199F-5ACA-41B2-B15D-28899005FEF9}"/>
              </a:ext>
            </a:extLst>
          </p:cNvPr>
          <p:cNvSpPr>
            <a:spLocks noGrp="1"/>
          </p:cNvSpPr>
          <p:nvPr>
            <p:ph idx="1"/>
          </p:nvPr>
        </p:nvSpPr>
        <p:spPr>
          <a:xfrm>
            <a:off x="838200" y="1825625"/>
            <a:ext cx="4352944" cy="4351338"/>
          </a:xfrm>
        </p:spPr>
        <p:txBody>
          <a:bodyPr/>
          <a:lstStyle/>
          <a:p>
            <a:r>
              <a:rPr lang="en-US"/>
              <a:t>Integrates with Visual Studio</a:t>
            </a:r>
          </a:p>
          <a:p>
            <a:r>
              <a:rPr lang="en-US"/>
              <a:t>Can perform machine translations</a:t>
            </a:r>
          </a:p>
          <a:p>
            <a:r>
              <a:rPr lang="en-US"/>
              <a:t>Uses industry standard XLIFF files</a:t>
            </a:r>
          </a:p>
          <a:p>
            <a:r>
              <a:rPr lang="en-US"/>
              <a:t>Provides simple workflow</a:t>
            </a:r>
          </a:p>
        </p:txBody>
      </p:sp>
      <p:pic>
        <p:nvPicPr>
          <p:cNvPr id="4" name="Content Placeholder 8">
            <a:extLst>
              <a:ext uri="{FF2B5EF4-FFF2-40B4-BE49-F238E27FC236}">
                <a16:creationId xmlns:a16="http://schemas.microsoft.com/office/drawing/2014/main" id="{DA54A2A4-7EC1-4086-987B-565C85CD5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44" y="1690688"/>
            <a:ext cx="6804960" cy="3845816"/>
          </a:xfrm>
          <a:prstGeom prst="rect">
            <a:avLst/>
          </a:prstGeom>
          <a:ln>
            <a:solidFill>
              <a:schemeClr val="bg2">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29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0B4-95BA-443A-B0F0-50B74BDD5FB5}"/>
              </a:ext>
            </a:extLst>
          </p:cNvPr>
          <p:cNvSpPr>
            <a:spLocks noGrp="1"/>
          </p:cNvSpPr>
          <p:nvPr>
            <p:ph type="title"/>
          </p:nvPr>
        </p:nvSpPr>
        <p:spPr/>
        <p:txBody>
          <a:bodyPr/>
          <a:lstStyle/>
          <a:p>
            <a:r>
              <a:rPr lang="en-US"/>
              <a:t>Where to get the Multilingual App Toolkit</a:t>
            </a:r>
          </a:p>
        </p:txBody>
      </p:sp>
      <p:sp>
        <p:nvSpPr>
          <p:cNvPr id="3" name="Content Placeholder 2">
            <a:extLst>
              <a:ext uri="{FF2B5EF4-FFF2-40B4-BE49-F238E27FC236}">
                <a16:creationId xmlns:a16="http://schemas.microsoft.com/office/drawing/2014/main" id="{45852AD2-6D11-4C83-8CC0-55848C519060}"/>
              </a:ext>
            </a:extLst>
          </p:cNvPr>
          <p:cNvSpPr>
            <a:spLocks noGrp="1"/>
          </p:cNvSpPr>
          <p:nvPr>
            <p:ph idx="1"/>
          </p:nvPr>
        </p:nvSpPr>
        <p:spPr/>
        <p:txBody>
          <a:bodyPr/>
          <a:lstStyle/>
          <a:p>
            <a:pPr marL="514350" indent="-514350">
              <a:buFont typeface="+mj-lt"/>
              <a:buAutoNum type="arabicPeriod"/>
            </a:pPr>
            <a:r>
              <a:rPr lang="en-US"/>
              <a:t>Install the editor</a:t>
            </a:r>
            <a:br>
              <a:rPr lang="en-US"/>
            </a:br>
            <a:r>
              <a:rPr lang="en-US">
                <a:hlinkClick r:id="rId3"/>
              </a:rPr>
              <a:t>https://developer.microsoft.com/en-us/windows/develop/multilingual-app-toolkit</a:t>
            </a:r>
            <a:endParaRPr lang="en-US"/>
          </a:p>
          <a:p>
            <a:pPr marL="514350" indent="-514350">
              <a:buFont typeface="+mj-lt"/>
              <a:buAutoNum type="arabicPeriod"/>
            </a:pPr>
            <a:r>
              <a:rPr lang="en-US"/>
              <a:t>Then install the Visual Studio (2017+) extension</a:t>
            </a:r>
            <a:br>
              <a:rPr lang="en-US"/>
            </a:br>
            <a:r>
              <a:rPr lang="en-US">
                <a:hlinkClick r:id="rId4"/>
              </a:rPr>
              <a:t>https://marketplace.visualstudio.com/items?itemName=MultilingualAppToolkit.MultilingualAppToolkit-18308</a:t>
            </a:r>
            <a:endParaRPr lang="en-US"/>
          </a:p>
        </p:txBody>
      </p:sp>
    </p:spTree>
    <p:extLst>
      <p:ext uri="{BB962C8B-B14F-4D97-AF65-F5344CB8AC3E}">
        <p14:creationId xmlns:p14="http://schemas.microsoft.com/office/powerpoint/2010/main" val="3537133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0B4-95BA-443A-B0F0-50B74BDD5FB5}"/>
              </a:ext>
            </a:extLst>
          </p:cNvPr>
          <p:cNvSpPr>
            <a:spLocks noGrp="1"/>
          </p:cNvSpPr>
          <p:nvPr>
            <p:ph type="title"/>
          </p:nvPr>
        </p:nvSpPr>
        <p:spPr/>
        <p:txBody>
          <a:bodyPr/>
          <a:lstStyle/>
          <a:p>
            <a:r>
              <a:rPr lang="en-US"/>
              <a:t>Installing the Multilingual App Toolkit</a:t>
            </a:r>
          </a:p>
        </p:txBody>
      </p:sp>
      <p:sp>
        <p:nvSpPr>
          <p:cNvPr id="3" name="Content Placeholder 2">
            <a:extLst>
              <a:ext uri="{FF2B5EF4-FFF2-40B4-BE49-F238E27FC236}">
                <a16:creationId xmlns:a16="http://schemas.microsoft.com/office/drawing/2014/main" id="{45852AD2-6D11-4C83-8CC0-55848C519060}"/>
              </a:ext>
            </a:extLst>
          </p:cNvPr>
          <p:cNvSpPr>
            <a:spLocks noGrp="1"/>
          </p:cNvSpPr>
          <p:nvPr>
            <p:ph idx="1"/>
          </p:nvPr>
        </p:nvSpPr>
        <p:spPr/>
        <p:txBody>
          <a:bodyPr/>
          <a:lstStyle/>
          <a:p>
            <a:pPr marL="0" indent="0">
              <a:buNone/>
            </a:pPr>
            <a:r>
              <a:rPr lang="en-US"/>
              <a:t>Machine translation requires access to the Microsoft Cognitive Services Text Translation service. To create a subscription to Text Translation service, follow the steps listed on the Translator Text API documentation:</a:t>
            </a:r>
            <a:br>
              <a:rPr lang="en-US"/>
            </a:br>
            <a:r>
              <a:rPr lang="en-US">
                <a:hlinkClick r:id="rId3"/>
              </a:rPr>
              <a:t>https://docs.microsoft.com/en-us/azure/cognitive-services/translator/translator-text-how-to-signup</a:t>
            </a:r>
            <a:endParaRPr lang="en-US"/>
          </a:p>
          <a:p>
            <a:pPr marL="0" indent="0">
              <a:buNone/>
            </a:pPr>
            <a:endParaRPr lang="en-US"/>
          </a:p>
          <a:p>
            <a:pPr marL="0" indent="0">
              <a:buNone/>
            </a:pPr>
            <a:r>
              <a:rPr lang="en-US"/>
              <a:t>Or use the following link: </a:t>
            </a:r>
            <a:r>
              <a:rPr lang="en-US">
                <a:hlinkClick r:id="rId4"/>
              </a:rPr>
              <a:t>https://ms.portal.azure.com/#create/Microsoft.CognitiveServicesTextTranslation</a:t>
            </a:r>
            <a:endParaRPr lang="en-US"/>
          </a:p>
        </p:txBody>
      </p:sp>
    </p:spTree>
    <p:extLst>
      <p:ext uri="{BB962C8B-B14F-4D97-AF65-F5344CB8AC3E}">
        <p14:creationId xmlns:p14="http://schemas.microsoft.com/office/powerpoint/2010/main" val="1282770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0B4-95BA-443A-B0F0-50B74BDD5FB5}"/>
              </a:ext>
            </a:extLst>
          </p:cNvPr>
          <p:cNvSpPr>
            <a:spLocks noGrp="1"/>
          </p:cNvSpPr>
          <p:nvPr>
            <p:ph type="title"/>
          </p:nvPr>
        </p:nvSpPr>
        <p:spPr/>
        <p:txBody>
          <a:bodyPr/>
          <a:lstStyle/>
          <a:p>
            <a:r>
              <a:rPr lang="en-US"/>
              <a:t>Installing the Multilingual App Toolkit</a:t>
            </a:r>
          </a:p>
        </p:txBody>
      </p:sp>
      <p:sp>
        <p:nvSpPr>
          <p:cNvPr id="3" name="Content Placeholder 2">
            <a:extLst>
              <a:ext uri="{FF2B5EF4-FFF2-40B4-BE49-F238E27FC236}">
                <a16:creationId xmlns:a16="http://schemas.microsoft.com/office/drawing/2014/main" id="{45852AD2-6D11-4C83-8CC0-55848C519060}"/>
              </a:ext>
            </a:extLst>
          </p:cNvPr>
          <p:cNvSpPr>
            <a:spLocks noGrp="1"/>
          </p:cNvSpPr>
          <p:nvPr>
            <p:ph idx="1"/>
          </p:nvPr>
        </p:nvSpPr>
        <p:spPr/>
        <p:txBody>
          <a:bodyPr>
            <a:normAutofit lnSpcReduction="10000"/>
          </a:bodyPr>
          <a:lstStyle/>
          <a:p>
            <a:r>
              <a:rPr lang="en-US"/>
              <a:t>After creating the service, open up the service (it will be listed under Cognitive Services. Look for Keys under Resource Management. Copy the value for KEY 1. This will be the authorization key that enables MAT to use the translation services.  Azure defines two keys, Key 1 and Key 2.  They will both work.  If you plan on sharing the service to let other people translate your code, you can revoke the key at a later date.</a:t>
            </a:r>
          </a:p>
          <a:p>
            <a:r>
              <a:rPr lang="en-US"/>
              <a:t>Open the Credential Manager in Windows. The easiest way to launch this is to press the Windows key or Start Menu button and then start typing "Credential". You should see the app in the list of matching items.</a:t>
            </a:r>
          </a:p>
          <a:p>
            <a:pPr marL="0" indent="0">
              <a:buNone/>
            </a:pPr>
            <a:endParaRPr lang="en-US"/>
          </a:p>
        </p:txBody>
      </p:sp>
    </p:spTree>
    <p:extLst>
      <p:ext uri="{BB962C8B-B14F-4D97-AF65-F5344CB8AC3E}">
        <p14:creationId xmlns:p14="http://schemas.microsoft.com/office/powerpoint/2010/main" val="2780959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0B4-95BA-443A-B0F0-50B74BDD5FB5}"/>
              </a:ext>
            </a:extLst>
          </p:cNvPr>
          <p:cNvSpPr>
            <a:spLocks noGrp="1"/>
          </p:cNvSpPr>
          <p:nvPr>
            <p:ph type="title"/>
          </p:nvPr>
        </p:nvSpPr>
        <p:spPr/>
        <p:txBody>
          <a:bodyPr/>
          <a:lstStyle/>
          <a:p>
            <a:r>
              <a:rPr lang="en-US"/>
              <a:t>Installing the Multilingual App Toolkit</a:t>
            </a:r>
          </a:p>
        </p:txBody>
      </p:sp>
      <p:sp>
        <p:nvSpPr>
          <p:cNvPr id="3" name="Content Placeholder 2">
            <a:extLst>
              <a:ext uri="{FF2B5EF4-FFF2-40B4-BE49-F238E27FC236}">
                <a16:creationId xmlns:a16="http://schemas.microsoft.com/office/drawing/2014/main" id="{45852AD2-6D11-4C83-8CC0-55848C519060}"/>
              </a:ext>
            </a:extLst>
          </p:cNvPr>
          <p:cNvSpPr>
            <a:spLocks noGrp="1"/>
          </p:cNvSpPr>
          <p:nvPr>
            <p:ph idx="1"/>
          </p:nvPr>
        </p:nvSpPr>
        <p:spPr/>
        <p:txBody>
          <a:bodyPr>
            <a:normAutofit fontScale="92500" lnSpcReduction="20000"/>
          </a:bodyPr>
          <a:lstStyle/>
          <a:p>
            <a:pPr marL="514350" indent="-514350">
              <a:buFont typeface="+mj-lt"/>
              <a:buAutoNum type="arabicPeriod"/>
            </a:pPr>
            <a:r>
              <a:rPr lang="en-US"/>
              <a:t>Open the Credential Manager in Windows. The easiest way to launch this is to press the Windows key or Start Menu button and then start typing "Credential". You should see the app in the list of matching items.</a:t>
            </a:r>
          </a:p>
          <a:p>
            <a:pPr marL="514350" indent="-514350">
              <a:buFont typeface="+mj-lt"/>
              <a:buAutoNum type="arabicPeriod"/>
            </a:pPr>
            <a:r>
              <a:rPr lang="en-US"/>
              <a:t>Select "Windows Credentials"</a:t>
            </a:r>
          </a:p>
          <a:p>
            <a:pPr marL="514350" indent="-514350">
              <a:buFont typeface="+mj-lt"/>
              <a:buAutoNum type="arabicPeriod"/>
            </a:pPr>
            <a:r>
              <a:rPr lang="en-US"/>
              <a:t>Click "Add a generic credential" and then fill in the fields.</a:t>
            </a:r>
          </a:p>
          <a:p>
            <a:pPr marL="514350" indent="-514350">
              <a:buFont typeface="+mj-lt"/>
              <a:buAutoNum type="arabicPeriod"/>
            </a:pPr>
            <a:r>
              <a:rPr lang="en-US"/>
              <a:t>For Internet or network address, enter </a:t>
            </a:r>
            <a:r>
              <a:rPr lang="en-US" b="1"/>
              <a:t>Multilingual/</a:t>
            </a:r>
            <a:r>
              <a:rPr lang="en-US" b="1" err="1"/>
              <a:t>MicrosoftTranslator</a:t>
            </a:r>
            <a:endParaRPr lang="en-US"/>
          </a:p>
          <a:p>
            <a:pPr marL="514350" indent="-514350">
              <a:buFont typeface="+mj-lt"/>
              <a:buAutoNum type="arabicPeriod"/>
            </a:pPr>
            <a:r>
              <a:rPr lang="en-US"/>
              <a:t>For User name, enter </a:t>
            </a:r>
            <a:r>
              <a:rPr lang="en-US" b="1"/>
              <a:t>Multilingual App Toolkit</a:t>
            </a:r>
            <a:endParaRPr lang="en-US"/>
          </a:p>
          <a:p>
            <a:pPr marL="514350" indent="-514350">
              <a:buFont typeface="+mj-lt"/>
              <a:buAutoNum type="arabicPeriod"/>
            </a:pPr>
            <a:r>
              <a:rPr lang="en-US"/>
              <a:t>For Password, enter the authorization key that you copied from Azure.</a:t>
            </a:r>
          </a:p>
          <a:p>
            <a:pPr marL="514350" indent="-514350">
              <a:buFont typeface="+mj-lt"/>
              <a:buAutoNum type="arabicPeriod"/>
            </a:pPr>
            <a:r>
              <a:rPr lang="en-US"/>
              <a:t>If you copied and pasted the text, make sure that the text does not have trailing spaces at the end.</a:t>
            </a:r>
          </a:p>
          <a:p>
            <a:pPr marL="514350" indent="-514350">
              <a:buFont typeface="+mj-lt"/>
              <a:buAutoNum type="arabicPeriod"/>
            </a:pPr>
            <a:r>
              <a:rPr lang="en-US"/>
              <a:t>Press the OK button to save this set of credentials</a:t>
            </a:r>
            <a:endParaRPr lang="en-US">
              <a:effectLst/>
            </a:endParaRPr>
          </a:p>
        </p:txBody>
      </p:sp>
    </p:spTree>
    <p:extLst>
      <p:ext uri="{BB962C8B-B14F-4D97-AF65-F5344CB8AC3E}">
        <p14:creationId xmlns:p14="http://schemas.microsoft.com/office/powerpoint/2010/main" val="1019347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6487-2E77-46DB-9CCD-431CFA49C34A}"/>
              </a:ext>
            </a:extLst>
          </p:cNvPr>
          <p:cNvSpPr>
            <a:spLocks noGrp="1"/>
          </p:cNvSpPr>
          <p:nvPr>
            <p:ph type="title"/>
          </p:nvPr>
        </p:nvSpPr>
        <p:spPr/>
        <p:txBody>
          <a:bodyPr/>
          <a:lstStyle/>
          <a:p>
            <a:r>
              <a:rPr lang="en-US"/>
              <a:t>Platform specifics</a:t>
            </a:r>
          </a:p>
        </p:txBody>
      </p:sp>
      <p:sp>
        <p:nvSpPr>
          <p:cNvPr id="3" name="Content Placeholder 2">
            <a:extLst>
              <a:ext uri="{FF2B5EF4-FFF2-40B4-BE49-F238E27FC236}">
                <a16:creationId xmlns:a16="http://schemas.microsoft.com/office/drawing/2014/main" id="{2B21BB07-6706-4F4F-A6E1-F4E6729D9F0B}"/>
              </a:ext>
            </a:extLst>
          </p:cNvPr>
          <p:cNvSpPr>
            <a:spLocks noGrp="1"/>
          </p:cNvSpPr>
          <p:nvPr>
            <p:ph idx="1"/>
          </p:nvPr>
        </p:nvSpPr>
        <p:spPr/>
        <p:txBody>
          <a:bodyPr/>
          <a:lstStyle/>
          <a:p>
            <a:r>
              <a:rPr lang="en-US"/>
              <a:t>Shared code will get you 99% of the way</a:t>
            </a:r>
          </a:p>
          <a:p>
            <a:r>
              <a:rPr lang="en-US"/>
              <a:t>Application name is platform specific</a:t>
            </a:r>
          </a:p>
          <a:p>
            <a:r>
              <a:rPr lang="en-US"/>
              <a:t>The text for permission prompts in iOS should be localized</a:t>
            </a:r>
          </a:p>
          <a:p>
            <a:r>
              <a:rPr lang="en-US"/>
              <a:t>Linker may remove .NET Framework foreign language resources. </a:t>
            </a:r>
            <a:br>
              <a:rPr lang="en-US"/>
            </a:br>
            <a:r>
              <a:rPr lang="en-US"/>
              <a:t>See </a:t>
            </a:r>
            <a:r>
              <a:rPr lang="en-US" b="1">
                <a:hlinkClick r:id="rId3"/>
              </a:rPr>
              <a:t>Thai crash: Not a valid calendar for the given culture.</a:t>
            </a:r>
            <a:r>
              <a:rPr lang="en-US" b="1"/>
              <a:t> </a:t>
            </a:r>
            <a:r>
              <a:rPr lang="en-US">
                <a:hlinkClick r:id="rId3"/>
              </a:rPr>
              <a:t>https://github.com/xamarin/Xamarin.Forms/issues/4037</a:t>
            </a:r>
            <a:r>
              <a:rPr lang="en-US"/>
              <a:t>  for work arounds</a:t>
            </a:r>
            <a:endParaRPr lang="en-US" b="1"/>
          </a:p>
          <a:p>
            <a:endParaRPr lang="en-US"/>
          </a:p>
        </p:txBody>
      </p:sp>
    </p:spTree>
    <p:extLst>
      <p:ext uri="{BB962C8B-B14F-4D97-AF65-F5344CB8AC3E}">
        <p14:creationId xmlns:p14="http://schemas.microsoft.com/office/powerpoint/2010/main" val="2337216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ED7C-9A71-4326-831D-3A65E8EA0472}"/>
              </a:ext>
            </a:extLst>
          </p:cNvPr>
          <p:cNvSpPr>
            <a:spLocks noGrp="1"/>
          </p:cNvSpPr>
          <p:nvPr>
            <p:ph type="title"/>
          </p:nvPr>
        </p:nvSpPr>
        <p:spPr/>
        <p:txBody>
          <a:bodyPr/>
          <a:lstStyle/>
          <a:p>
            <a:r>
              <a:rPr lang="en-US"/>
              <a:t>Location permissions in iOS</a:t>
            </a:r>
          </a:p>
        </p:txBody>
      </p:sp>
      <p:sp>
        <p:nvSpPr>
          <p:cNvPr id="3" name="Content Placeholder 2">
            <a:extLst>
              <a:ext uri="{FF2B5EF4-FFF2-40B4-BE49-F238E27FC236}">
                <a16:creationId xmlns:a16="http://schemas.microsoft.com/office/drawing/2014/main" id="{CB4E6700-FDBD-40D9-9C8C-A917D617C7BD}"/>
              </a:ext>
            </a:extLst>
          </p:cNvPr>
          <p:cNvSpPr>
            <a:spLocks noGrp="1"/>
          </p:cNvSpPr>
          <p:nvPr>
            <p:ph idx="1"/>
          </p:nvPr>
        </p:nvSpPr>
        <p:spPr>
          <a:xfrm>
            <a:off x="838200" y="1825625"/>
            <a:ext cx="11353800" cy="4351338"/>
          </a:xfrm>
        </p:spPr>
        <p:txBody>
          <a:bodyPr/>
          <a:lstStyle/>
          <a:p>
            <a:pPr marL="0" indent="0">
              <a:buNone/>
            </a:pPr>
            <a:r>
              <a:rPr lang="en-US"/>
              <a:t>&lt;</a:t>
            </a:r>
            <a:r>
              <a:rPr lang="en-US">
                <a:solidFill>
                  <a:schemeClr val="accent1"/>
                </a:solidFill>
              </a:rPr>
              <a:t>key</a:t>
            </a:r>
            <a:r>
              <a:rPr lang="en-US"/>
              <a:t>&gt;</a:t>
            </a:r>
            <a:r>
              <a:rPr lang="en-US" err="1"/>
              <a:t>NSLocationWhenInUseUsageDescription</a:t>
            </a:r>
            <a:r>
              <a:rPr lang="en-US"/>
              <a:t>&lt;/</a:t>
            </a:r>
            <a:r>
              <a:rPr lang="en-US">
                <a:solidFill>
                  <a:schemeClr val="accent1"/>
                </a:solidFill>
              </a:rPr>
              <a:t>key</a:t>
            </a:r>
            <a:r>
              <a:rPr lang="en-US"/>
              <a:t>&gt;</a:t>
            </a:r>
          </a:p>
          <a:p>
            <a:pPr marL="0" indent="0">
              <a:buNone/>
            </a:pPr>
            <a:r>
              <a:rPr lang="en-US"/>
              <a:t>&lt;</a:t>
            </a:r>
            <a:r>
              <a:rPr lang="en-US">
                <a:solidFill>
                  <a:schemeClr val="accent1"/>
                </a:solidFill>
              </a:rPr>
              <a:t>string</a:t>
            </a:r>
            <a:r>
              <a:rPr lang="en-US"/>
              <a:t>&gt;</a:t>
            </a:r>
            <a:r>
              <a:rPr lang="en-US">
                <a:solidFill>
                  <a:srgbClr val="454BE1"/>
                </a:solidFill>
              </a:rPr>
              <a:t>We can use your location to make it easy to find the closest store</a:t>
            </a:r>
            <a:r>
              <a:rPr lang="en-US"/>
              <a:t>&lt;/</a:t>
            </a:r>
            <a:r>
              <a:rPr lang="en-US">
                <a:solidFill>
                  <a:schemeClr val="accent1"/>
                </a:solidFill>
              </a:rPr>
              <a:t>string</a:t>
            </a:r>
            <a:r>
              <a:rPr lang="en-US"/>
              <a:t>&gt;</a:t>
            </a:r>
          </a:p>
          <a:p>
            <a:pPr marL="0" indent="0">
              <a:buNone/>
            </a:pPr>
            <a:r>
              <a:rPr lang="en-US"/>
              <a:t>&lt;</a:t>
            </a:r>
            <a:r>
              <a:rPr lang="en-US">
                <a:solidFill>
                  <a:schemeClr val="accent1"/>
                </a:solidFill>
              </a:rPr>
              <a:t>key</a:t>
            </a:r>
            <a:r>
              <a:rPr lang="en-US"/>
              <a:t>&gt;</a:t>
            </a:r>
            <a:r>
              <a:rPr lang="en-US" err="1"/>
              <a:t>NSLocationAlwaysUsageDescription</a:t>
            </a:r>
            <a:r>
              <a:rPr lang="en-US"/>
              <a:t>&lt;/</a:t>
            </a:r>
            <a:r>
              <a:rPr lang="en-US">
                <a:solidFill>
                  <a:schemeClr val="accent1"/>
                </a:solidFill>
              </a:rPr>
              <a:t>key</a:t>
            </a:r>
            <a:r>
              <a:rPr lang="en-US"/>
              <a:t>&gt;</a:t>
            </a:r>
          </a:p>
          <a:p>
            <a:pPr marL="0" indent="0">
              <a:buNone/>
            </a:pPr>
            <a:r>
              <a:rPr lang="en-US"/>
              <a:t>&lt;</a:t>
            </a:r>
            <a:r>
              <a:rPr lang="en-US">
                <a:solidFill>
                  <a:schemeClr val="accent1"/>
                </a:solidFill>
              </a:rPr>
              <a:t>string</a:t>
            </a:r>
            <a:r>
              <a:rPr lang="en-US"/>
              <a:t>&gt;</a:t>
            </a:r>
            <a:r>
              <a:rPr lang="en-US">
                <a:solidFill>
                  <a:srgbClr val="454BE1"/>
                </a:solidFill>
              </a:rPr>
              <a:t>This app needs to have location turned on to work</a:t>
            </a:r>
            <a:r>
              <a:rPr lang="en-US"/>
              <a:t>&lt;/</a:t>
            </a:r>
            <a:r>
              <a:rPr lang="en-US">
                <a:solidFill>
                  <a:schemeClr val="accent1"/>
                </a:solidFill>
              </a:rPr>
              <a:t>string</a:t>
            </a:r>
            <a:r>
              <a:rPr lang="en-US"/>
              <a:t>&gt;</a:t>
            </a:r>
          </a:p>
          <a:p>
            <a:pPr marL="0" indent="0">
              <a:buNone/>
            </a:pPr>
            <a:r>
              <a:rPr lang="en-US"/>
              <a:t>&lt;</a:t>
            </a:r>
            <a:r>
              <a:rPr lang="en-US">
                <a:solidFill>
                  <a:schemeClr val="accent1"/>
                </a:solidFill>
              </a:rPr>
              <a:t>key</a:t>
            </a:r>
            <a:r>
              <a:rPr lang="en-US"/>
              <a:t>&gt;</a:t>
            </a:r>
            <a:r>
              <a:rPr lang="en-US" err="1"/>
              <a:t>NSLocationAlwaysAndWhenInUsageDescription</a:t>
            </a:r>
            <a:r>
              <a:rPr lang="en-US"/>
              <a:t>&lt;/</a:t>
            </a:r>
            <a:r>
              <a:rPr lang="en-US">
                <a:solidFill>
                  <a:schemeClr val="accent1"/>
                </a:solidFill>
              </a:rPr>
              <a:t>key</a:t>
            </a:r>
            <a:r>
              <a:rPr lang="en-US"/>
              <a:t>&gt;</a:t>
            </a:r>
          </a:p>
          <a:p>
            <a:pPr marL="0" indent="0">
              <a:buNone/>
            </a:pPr>
            <a:r>
              <a:rPr lang="en-US"/>
              <a:t>&lt;</a:t>
            </a:r>
            <a:r>
              <a:rPr lang="en-US">
                <a:solidFill>
                  <a:schemeClr val="accent1"/>
                </a:solidFill>
              </a:rPr>
              <a:t>string</a:t>
            </a:r>
            <a:r>
              <a:rPr lang="en-US"/>
              <a:t>&gt;</a:t>
            </a:r>
            <a:r>
              <a:rPr lang="en-US">
                <a:solidFill>
                  <a:srgbClr val="454BE1"/>
                </a:solidFill>
              </a:rPr>
              <a:t>This app needs to have location turned on to work</a:t>
            </a:r>
            <a:r>
              <a:rPr lang="en-US"/>
              <a:t>&lt;/</a:t>
            </a:r>
            <a:r>
              <a:rPr lang="en-US">
                <a:solidFill>
                  <a:schemeClr val="accent1"/>
                </a:solidFill>
              </a:rPr>
              <a:t>string</a:t>
            </a:r>
            <a:r>
              <a:rPr lang="en-US"/>
              <a:t>&gt;</a:t>
            </a:r>
          </a:p>
          <a:p>
            <a:pPr marL="0" indent="0">
              <a:buNone/>
            </a:pPr>
            <a:endParaRPr lang="en-US"/>
          </a:p>
        </p:txBody>
      </p:sp>
    </p:spTree>
    <p:extLst>
      <p:ext uri="{BB962C8B-B14F-4D97-AF65-F5344CB8AC3E}">
        <p14:creationId xmlns:p14="http://schemas.microsoft.com/office/powerpoint/2010/main" val="3909535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6567-B863-4B81-9595-648F1278066D}"/>
              </a:ext>
            </a:extLst>
          </p:cNvPr>
          <p:cNvSpPr>
            <a:spLocks noGrp="1"/>
          </p:cNvSpPr>
          <p:nvPr>
            <p:ph type="title"/>
          </p:nvPr>
        </p:nvSpPr>
        <p:spPr/>
        <p:txBody>
          <a:bodyPr/>
          <a:lstStyle/>
          <a:p>
            <a:r>
              <a:rPr lang="en-US"/>
              <a:t>Location permissions in iOS (localized)</a:t>
            </a:r>
          </a:p>
        </p:txBody>
      </p:sp>
      <p:sp>
        <p:nvSpPr>
          <p:cNvPr id="3" name="Content Placeholder 2">
            <a:extLst>
              <a:ext uri="{FF2B5EF4-FFF2-40B4-BE49-F238E27FC236}">
                <a16:creationId xmlns:a16="http://schemas.microsoft.com/office/drawing/2014/main" id="{0DF49B8F-A698-4B96-9AD1-0C16CF8AABC9}"/>
              </a:ext>
            </a:extLst>
          </p:cNvPr>
          <p:cNvSpPr>
            <a:spLocks noGrp="1"/>
          </p:cNvSpPr>
          <p:nvPr>
            <p:ph idx="1"/>
          </p:nvPr>
        </p:nvSpPr>
        <p:spPr/>
        <p:txBody>
          <a:bodyPr/>
          <a:lstStyle/>
          <a:p>
            <a:r>
              <a:rPr lang="fr-FR"/>
              <a:t>In the </a:t>
            </a:r>
            <a:r>
              <a:rPr lang="fr-FR" err="1"/>
              <a:t>Resources</a:t>
            </a:r>
            <a:r>
              <a:rPr lang="fr-FR"/>
              <a:t> folder, </a:t>
            </a:r>
            <a:r>
              <a:rPr lang="fr-FR" err="1"/>
              <a:t>add</a:t>
            </a:r>
            <a:r>
              <a:rPr lang="fr-FR"/>
              <a:t> a folder for the locale, in the format of </a:t>
            </a:r>
            <a:r>
              <a:rPr lang="en-US"/>
              <a:t>“</a:t>
            </a:r>
            <a:r>
              <a:rPr lang="en-US" err="1"/>
              <a:t>locale.lproj</a:t>
            </a:r>
            <a:r>
              <a:rPr lang="en-US"/>
              <a:t>“.  For example, a French resource folder would be “</a:t>
            </a:r>
            <a:r>
              <a:rPr lang="en-US" err="1"/>
              <a:t>fr.lpoj</a:t>
            </a:r>
            <a:r>
              <a:rPr lang="en-US"/>
              <a:t>”</a:t>
            </a:r>
          </a:p>
          <a:p>
            <a:r>
              <a:rPr lang="en-US"/>
              <a:t>Add a resource file named </a:t>
            </a:r>
            <a:r>
              <a:rPr lang="en-US" err="1"/>
              <a:t>InfoPlist.strings</a:t>
            </a:r>
            <a:r>
              <a:rPr lang="en-US"/>
              <a:t> and add the resource strings as name/value pairs…</a:t>
            </a:r>
          </a:p>
          <a:p>
            <a:pPr marL="0" indent="0">
              <a:buNone/>
            </a:pPr>
            <a:endParaRPr lang="en-US"/>
          </a:p>
        </p:txBody>
      </p:sp>
    </p:spTree>
    <p:extLst>
      <p:ext uri="{BB962C8B-B14F-4D97-AF65-F5344CB8AC3E}">
        <p14:creationId xmlns:p14="http://schemas.microsoft.com/office/powerpoint/2010/main" val="3281890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6567-B863-4B81-9595-648F1278066D}"/>
              </a:ext>
            </a:extLst>
          </p:cNvPr>
          <p:cNvSpPr>
            <a:spLocks noGrp="1"/>
          </p:cNvSpPr>
          <p:nvPr>
            <p:ph type="title"/>
          </p:nvPr>
        </p:nvSpPr>
        <p:spPr/>
        <p:txBody>
          <a:bodyPr/>
          <a:lstStyle/>
          <a:p>
            <a:r>
              <a:rPr lang="en-US"/>
              <a:t>Location permissions in iOS (localized)</a:t>
            </a:r>
          </a:p>
        </p:txBody>
      </p:sp>
      <p:sp>
        <p:nvSpPr>
          <p:cNvPr id="3" name="Content Placeholder 2">
            <a:extLst>
              <a:ext uri="{FF2B5EF4-FFF2-40B4-BE49-F238E27FC236}">
                <a16:creationId xmlns:a16="http://schemas.microsoft.com/office/drawing/2014/main" id="{0DF49B8F-A698-4B96-9AD1-0C16CF8AABC9}"/>
              </a:ext>
            </a:extLst>
          </p:cNvPr>
          <p:cNvSpPr>
            <a:spLocks noGrp="1"/>
          </p:cNvSpPr>
          <p:nvPr>
            <p:ph idx="1"/>
          </p:nvPr>
        </p:nvSpPr>
        <p:spPr/>
        <p:txBody>
          <a:bodyPr/>
          <a:lstStyle/>
          <a:p>
            <a:pPr marL="0" indent="0">
              <a:buNone/>
            </a:pPr>
            <a:r>
              <a:rPr lang="fr-FR"/>
              <a:t>"</a:t>
            </a:r>
            <a:r>
              <a:rPr lang="fr-FR" err="1"/>
              <a:t>NSLocationAlwaysUsageDescription</a:t>
            </a:r>
            <a:r>
              <a:rPr lang="fr-FR"/>
              <a:t>" = "</a:t>
            </a:r>
            <a:r>
              <a:rPr lang="fr-FR">
                <a:solidFill>
                  <a:srgbClr val="454BE1"/>
                </a:solidFill>
              </a:rPr>
              <a:t>Nous pouvons utiliser votre emplacement pour faciliter la recherche du magasin le plus proche</a:t>
            </a:r>
            <a:r>
              <a:rPr lang="fr-FR"/>
              <a:t>";</a:t>
            </a:r>
          </a:p>
          <a:p>
            <a:pPr marL="0" indent="0">
              <a:buNone/>
            </a:pPr>
            <a:r>
              <a:rPr lang="fr-FR"/>
              <a:t>"</a:t>
            </a:r>
            <a:r>
              <a:rPr lang="fr-FR" err="1"/>
              <a:t>NSLocationWhenInUseUsageDescription</a:t>
            </a:r>
            <a:r>
              <a:rPr lang="fr-FR"/>
              <a:t>" = "</a:t>
            </a:r>
            <a:r>
              <a:rPr lang="fr-FR">
                <a:solidFill>
                  <a:srgbClr val="454BE1"/>
                </a:solidFill>
              </a:rPr>
              <a:t>L'emplacement de cette application doit être activé pour pouvoir fonctionner</a:t>
            </a:r>
            <a:r>
              <a:rPr lang="fr-FR"/>
              <a:t>";</a:t>
            </a:r>
          </a:p>
          <a:p>
            <a:pPr marL="0" indent="0">
              <a:buNone/>
            </a:pPr>
            <a:r>
              <a:rPr lang="fr-FR"/>
              <a:t>"</a:t>
            </a:r>
            <a:r>
              <a:rPr lang="fr-FR" err="1"/>
              <a:t>NSLocationAlwaysAndWhenInUseUsageDescription</a:t>
            </a:r>
            <a:r>
              <a:rPr lang="fr-FR"/>
              <a:t>" = "</a:t>
            </a:r>
            <a:r>
              <a:rPr lang="fr-FR">
                <a:solidFill>
                  <a:srgbClr val="454BE1"/>
                </a:solidFill>
              </a:rPr>
              <a:t>L'emplacement de cette application doit être activé pour pouvoir fonctionner</a:t>
            </a:r>
            <a:r>
              <a:rPr lang="fr-FR"/>
              <a:t>";</a:t>
            </a:r>
          </a:p>
          <a:p>
            <a:endParaRPr lang="en-US"/>
          </a:p>
        </p:txBody>
      </p:sp>
    </p:spTree>
    <p:extLst>
      <p:ext uri="{BB962C8B-B14F-4D97-AF65-F5344CB8AC3E}">
        <p14:creationId xmlns:p14="http://schemas.microsoft.com/office/powerpoint/2010/main" val="3067862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889F-4504-4E2D-9ADF-9389B3F0DEB3}"/>
              </a:ext>
            </a:extLst>
          </p:cNvPr>
          <p:cNvSpPr>
            <a:spLocks noGrp="1"/>
          </p:cNvSpPr>
          <p:nvPr>
            <p:ph type="title"/>
          </p:nvPr>
        </p:nvSpPr>
        <p:spPr/>
        <p:txBody>
          <a:bodyPr/>
          <a:lstStyle/>
          <a:p>
            <a:r>
              <a:rPr lang="en-US"/>
              <a:t>App Store</a:t>
            </a:r>
          </a:p>
        </p:txBody>
      </p:sp>
      <p:sp>
        <p:nvSpPr>
          <p:cNvPr id="3" name="Content Placeholder 2">
            <a:extLst>
              <a:ext uri="{FF2B5EF4-FFF2-40B4-BE49-F238E27FC236}">
                <a16:creationId xmlns:a16="http://schemas.microsoft.com/office/drawing/2014/main" id="{7B8CD2EC-4C12-4ED7-B76A-B47DD8D4EB29}"/>
              </a:ext>
            </a:extLst>
          </p:cNvPr>
          <p:cNvSpPr>
            <a:spLocks noGrp="1"/>
          </p:cNvSpPr>
          <p:nvPr>
            <p:ph idx="1"/>
          </p:nvPr>
        </p:nvSpPr>
        <p:spPr/>
        <p:txBody>
          <a:bodyPr/>
          <a:lstStyle/>
          <a:p>
            <a:r>
              <a:rPr lang="en-US"/>
              <a:t>Localize for language and culture</a:t>
            </a:r>
          </a:p>
          <a:p>
            <a:r>
              <a:rPr lang="en-US"/>
              <a:t>Metadata: Description, Keywords, Screenshots</a:t>
            </a:r>
          </a:p>
          <a:p>
            <a:r>
              <a:rPr lang="en-US"/>
              <a:t>Each app store has different lists of supported languages</a:t>
            </a:r>
          </a:p>
        </p:txBody>
      </p:sp>
    </p:spTree>
    <p:extLst>
      <p:ext uri="{BB962C8B-B14F-4D97-AF65-F5344CB8AC3E}">
        <p14:creationId xmlns:p14="http://schemas.microsoft.com/office/powerpoint/2010/main" val="217772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6CF166-322D-1C4D-B55E-10517726FBC6}"/>
              </a:ext>
            </a:extLst>
          </p:cNvPr>
          <p:cNvSpPr/>
          <p:nvPr/>
        </p:nvSpPr>
        <p:spPr>
          <a:xfrm>
            <a:off x="6096000" y="0"/>
            <a:ext cx="609600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1DA2A554-AD7C-F547-B835-A024B5967567}"/>
              </a:ext>
            </a:extLst>
          </p:cNvPr>
          <p:cNvPicPr>
            <a:picLocks noChangeAspect="1"/>
          </p:cNvPicPr>
          <p:nvPr/>
        </p:nvPicPr>
        <p:blipFill>
          <a:blip r:embed="rId2"/>
          <a:stretch>
            <a:fillRect/>
          </a:stretch>
        </p:blipFill>
        <p:spPr>
          <a:xfrm>
            <a:off x="6938470" y="0"/>
            <a:ext cx="4095750" cy="6858000"/>
          </a:xfrm>
          <a:prstGeom prst="rect">
            <a:avLst/>
          </a:prstGeom>
        </p:spPr>
      </p:pic>
      <p:sp>
        <p:nvSpPr>
          <p:cNvPr id="17" name="Title 1">
            <a:extLst>
              <a:ext uri="{FF2B5EF4-FFF2-40B4-BE49-F238E27FC236}">
                <a16:creationId xmlns:a16="http://schemas.microsoft.com/office/drawing/2014/main" id="{73837B25-97BB-E146-86DF-DD61B6A33211}"/>
              </a:ext>
            </a:extLst>
          </p:cNvPr>
          <p:cNvSpPr>
            <a:spLocks noGrp="1"/>
          </p:cNvSpPr>
          <p:nvPr>
            <p:ph type="title"/>
          </p:nvPr>
        </p:nvSpPr>
        <p:spPr>
          <a:xfrm>
            <a:off x="557743" y="1993355"/>
            <a:ext cx="4380477" cy="886480"/>
          </a:xfrm>
        </p:spPr>
        <p:txBody>
          <a:bodyPr vert="horz" lIns="91440" tIns="45720" rIns="91440" bIns="45720" rtlCol="0" anchor="ctr">
            <a:normAutofit/>
          </a:bodyPr>
          <a:lstStyle/>
          <a:p>
            <a:r>
              <a:rPr lang="en-US" sz="54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AGENDA</a:t>
            </a:r>
            <a:endParaRPr lang="en-US" sz="5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itle 1">
            <a:extLst>
              <a:ext uri="{FF2B5EF4-FFF2-40B4-BE49-F238E27FC236}">
                <a16:creationId xmlns:a16="http://schemas.microsoft.com/office/drawing/2014/main" id="{CE83F99F-D936-E147-80D0-25261605C7AF}"/>
              </a:ext>
            </a:extLst>
          </p:cNvPr>
          <p:cNvSpPr txBox="1">
            <a:spLocks/>
          </p:cNvSpPr>
          <p:nvPr/>
        </p:nvSpPr>
        <p:spPr>
          <a:xfrm>
            <a:off x="557743" y="2897245"/>
            <a:ext cx="4475765" cy="886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20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Download our Xamarin based mobile app: </a:t>
            </a:r>
            <a:r>
              <a:rPr lang="en-US" sz="2000" err="1">
                <a:solidFill>
                  <a:srgbClr val="3499DC"/>
                </a:solidFill>
                <a:latin typeface="Open Sans" panose="020B0606030504020204" pitchFamily="34" charset="0"/>
                <a:ea typeface="Open Sans" panose="020B0606030504020204" pitchFamily="34" charset="0"/>
                <a:cs typeface="Open Sans" panose="020B0606030504020204" pitchFamily="34" charset="0"/>
              </a:rPr>
              <a:t>XamDevSummit</a:t>
            </a:r>
            <a:r>
              <a:rPr lang="en-US" sz="2000">
                <a:solidFill>
                  <a:srgbClr val="3499DC"/>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2" name="Picture 11">
            <a:extLst>
              <a:ext uri="{FF2B5EF4-FFF2-40B4-BE49-F238E27FC236}">
                <a16:creationId xmlns:a16="http://schemas.microsoft.com/office/drawing/2014/main" id="{BC081CF1-ADCC-0F42-AE97-2BFC07135F4C}"/>
              </a:ext>
            </a:extLst>
          </p:cNvPr>
          <p:cNvPicPr>
            <a:picLocks noChangeAspect="1"/>
          </p:cNvPicPr>
          <p:nvPr/>
        </p:nvPicPr>
        <p:blipFill>
          <a:blip r:embed="rId3"/>
          <a:stretch>
            <a:fillRect/>
          </a:stretch>
        </p:blipFill>
        <p:spPr>
          <a:xfrm>
            <a:off x="2072479" y="4139869"/>
            <a:ext cx="1292494" cy="382446"/>
          </a:xfrm>
          <a:prstGeom prst="rect">
            <a:avLst/>
          </a:prstGeom>
        </p:spPr>
      </p:pic>
      <p:pic>
        <p:nvPicPr>
          <p:cNvPr id="13" name="Picture 12">
            <a:extLst>
              <a:ext uri="{FF2B5EF4-FFF2-40B4-BE49-F238E27FC236}">
                <a16:creationId xmlns:a16="http://schemas.microsoft.com/office/drawing/2014/main" id="{447B2FF8-4F9F-3D44-B400-D266C0F5A7FD}"/>
              </a:ext>
            </a:extLst>
          </p:cNvPr>
          <p:cNvPicPr>
            <a:picLocks noChangeAspect="1"/>
          </p:cNvPicPr>
          <p:nvPr/>
        </p:nvPicPr>
        <p:blipFill>
          <a:blip r:embed="rId4"/>
          <a:stretch>
            <a:fillRect/>
          </a:stretch>
        </p:blipFill>
        <p:spPr>
          <a:xfrm>
            <a:off x="583764" y="4141272"/>
            <a:ext cx="1292492" cy="383653"/>
          </a:xfrm>
          <a:prstGeom prst="rect">
            <a:avLst/>
          </a:prstGeom>
        </p:spPr>
      </p:pic>
    </p:spTree>
    <p:extLst>
      <p:ext uri="{BB962C8B-B14F-4D97-AF65-F5344CB8AC3E}">
        <p14:creationId xmlns:p14="http://schemas.microsoft.com/office/powerpoint/2010/main" val="1150206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A3AE-DA37-4187-A992-C5BF9B002C10}"/>
              </a:ext>
            </a:extLst>
          </p:cNvPr>
          <p:cNvSpPr>
            <a:spLocks noGrp="1"/>
          </p:cNvSpPr>
          <p:nvPr>
            <p:ph type="title"/>
          </p:nvPr>
        </p:nvSpPr>
        <p:spPr/>
        <p:txBody>
          <a:bodyPr/>
          <a:lstStyle/>
          <a:p>
            <a:r>
              <a:rPr lang="en-US"/>
              <a:t>How to test localization</a:t>
            </a:r>
          </a:p>
        </p:txBody>
      </p:sp>
      <p:sp>
        <p:nvSpPr>
          <p:cNvPr id="3" name="Content Placeholder 2">
            <a:extLst>
              <a:ext uri="{FF2B5EF4-FFF2-40B4-BE49-F238E27FC236}">
                <a16:creationId xmlns:a16="http://schemas.microsoft.com/office/drawing/2014/main" id="{2DF205C7-D4B3-4553-BFC2-883477D83CD4}"/>
              </a:ext>
            </a:extLst>
          </p:cNvPr>
          <p:cNvSpPr>
            <a:spLocks noGrp="1"/>
          </p:cNvSpPr>
          <p:nvPr>
            <p:ph idx="1"/>
          </p:nvPr>
        </p:nvSpPr>
        <p:spPr/>
        <p:txBody>
          <a:bodyPr/>
          <a:lstStyle/>
          <a:p>
            <a:r>
              <a:rPr lang="en-US"/>
              <a:t>Hard code the locale</a:t>
            </a:r>
          </a:p>
          <a:p>
            <a:r>
              <a:rPr lang="en-US"/>
              <a:t>Change the locale on the device</a:t>
            </a:r>
          </a:p>
        </p:txBody>
      </p:sp>
    </p:spTree>
    <p:extLst>
      <p:ext uri="{BB962C8B-B14F-4D97-AF65-F5344CB8AC3E}">
        <p14:creationId xmlns:p14="http://schemas.microsoft.com/office/powerpoint/2010/main" val="1143541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310A1-4CE8-4B6F-8861-49B9CF53A53B}"/>
              </a:ext>
            </a:extLst>
          </p:cNvPr>
          <p:cNvSpPr>
            <a:spLocks noGrp="1"/>
          </p:cNvSpPr>
          <p:nvPr>
            <p:ph type="title"/>
          </p:nvPr>
        </p:nvSpPr>
        <p:spPr/>
        <p:txBody>
          <a:bodyPr/>
          <a:lstStyle/>
          <a:p>
            <a:r>
              <a:rPr lang="en-US"/>
              <a:t>Setting a locale for testing</a:t>
            </a:r>
          </a:p>
        </p:txBody>
      </p:sp>
      <p:sp>
        <p:nvSpPr>
          <p:cNvPr id="3" name="Content Placeholder 2">
            <a:extLst>
              <a:ext uri="{FF2B5EF4-FFF2-40B4-BE49-F238E27FC236}">
                <a16:creationId xmlns:a16="http://schemas.microsoft.com/office/drawing/2014/main" id="{B422B91B-3E73-44D2-96AA-F9AE4A51B397}"/>
              </a:ext>
            </a:extLst>
          </p:cNvPr>
          <p:cNvSpPr>
            <a:spLocks noGrp="1"/>
          </p:cNvSpPr>
          <p:nvPr>
            <p:ph idx="1"/>
          </p:nvPr>
        </p:nvSpPr>
        <p:spPr/>
        <p:txBody>
          <a:bodyPr/>
          <a:lstStyle/>
          <a:p>
            <a:r>
              <a:rPr lang="en-US"/>
              <a:t>A quick way to force a locale without actually changing the locale is to set it in code.</a:t>
            </a:r>
          </a:p>
          <a:p>
            <a:r>
              <a:rPr lang="en-US"/>
              <a:t>You can set the language and the internationalization settings separately</a:t>
            </a:r>
          </a:p>
          <a:p>
            <a:r>
              <a:rPr lang="en-US"/>
              <a:t>Only works for the .NET code part of your application</a:t>
            </a:r>
          </a:p>
        </p:txBody>
      </p:sp>
    </p:spTree>
    <p:extLst>
      <p:ext uri="{BB962C8B-B14F-4D97-AF65-F5344CB8AC3E}">
        <p14:creationId xmlns:p14="http://schemas.microsoft.com/office/powerpoint/2010/main" val="3468277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A99E1-728C-429B-8266-92A4C2BBD293}"/>
              </a:ext>
            </a:extLst>
          </p:cNvPr>
          <p:cNvSpPr>
            <a:spLocks noGrp="1"/>
          </p:cNvSpPr>
          <p:nvPr>
            <p:ph idx="1"/>
          </p:nvPr>
        </p:nvSpPr>
        <p:spPr>
          <a:xfrm>
            <a:off x="838200" y="500332"/>
            <a:ext cx="10515600" cy="5676631"/>
          </a:xfrm>
        </p:spPr>
        <p:txBody>
          <a:bodyPr>
            <a:normAutofit/>
          </a:bodyPr>
          <a:lstStyle/>
          <a:p>
            <a:pPr marL="0" indent="0">
              <a:buNone/>
            </a:pPr>
            <a:r>
              <a:rPr lang="en-US">
                <a:solidFill>
                  <a:srgbClr val="0000FF"/>
                </a:solidFill>
                <a:latin typeface="Consolas" panose="020B0609020204030204" pitchFamily="49" charset="0"/>
              </a:rPr>
              <a:t>using </a:t>
            </a:r>
            <a:r>
              <a:rPr lang="en-US" err="1">
                <a:solidFill>
                  <a:srgbClr val="000000"/>
                </a:solidFill>
                <a:latin typeface="Consolas" panose="020B0609020204030204" pitchFamily="49" charset="0"/>
              </a:rPr>
              <a:t>System.Threading</a:t>
            </a:r>
            <a:r>
              <a:rPr lang="en-US">
                <a:solidFill>
                  <a:srgbClr val="000000"/>
                </a:solidFill>
                <a:latin typeface="Consolas" panose="020B0609020204030204" pitchFamily="49" charset="0"/>
              </a:rPr>
              <a:t>;</a:t>
            </a:r>
            <a:endParaRPr lang="en-US">
              <a:solidFill>
                <a:srgbClr val="0000FF"/>
              </a:solidFill>
              <a:latin typeface="Consolas" panose="020B0609020204030204" pitchFamily="49" charset="0"/>
            </a:endParaRPr>
          </a:p>
          <a:p>
            <a:pPr marL="0" indent="0">
              <a:buNone/>
            </a:pPr>
            <a:r>
              <a:rPr lang="en-US">
                <a:solidFill>
                  <a:srgbClr val="0000FF"/>
                </a:solidFill>
                <a:latin typeface="Consolas" panose="020B0609020204030204" pitchFamily="49" charset="0"/>
              </a:rPr>
              <a:t>using </a:t>
            </a:r>
            <a:r>
              <a:rPr lang="en-US" err="1">
                <a:solidFill>
                  <a:srgbClr val="000000"/>
                </a:solidFill>
                <a:latin typeface="Consolas" panose="020B0609020204030204" pitchFamily="49" charset="0"/>
              </a:rPr>
              <a:t>System.Globalization</a:t>
            </a:r>
            <a:r>
              <a:rPr lang="en-US">
                <a:solidFill>
                  <a:srgbClr val="000000"/>
                </a:solidFill>
                <a:latin typeface="Consolas" panose="020B0609020204030204" pitchFamily="49" charset="0"/>
              </a:rPr>
              <a:t>;</a:t>
            </a:r>
            <a:endParaRPr lang="en-US">
              <a:solidFill>
                <a:srgbClr val="0000FF"/>
              </a:solidFill>
              <a:latin typeface="Consolas" panose="020B0609020204030204" pitchFamily="49" charset="0"/>
            </a:endParaRPr>
          </a:p>
          <a:p>
            <a:pPr marL="0" indent="0">
              <a:buNone/>
            </a:pPr>
            <a:r>
              <a:rPr lang="en-US">
                <a:solidFill>
                  <a:srgbClr val="0000FF"/>
                </a:solidFill>
                <a:latin typeface="Consolas" panose="020B0609020204030204" pitchFamily="49" charset="0"/>
              </a:rPr>
              <a:t>private</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void</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ChangeCulture</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string</a:t>
            </a:r>
            <a:r>
              <a:rPr lang="en-US">
                <a:solidFill>
                  <a:srgbClr val="000000"/>
                </a:solidFill>
                <a:latin typeface="Consolas" panose="020B0609020204030204" pitchFamily="49" charset="0"/>
              </a:rPr>
              <a:t> locale)</a:t>
            </a:r>
          </a:p>
          <a:p>
            <a:pPr marL="0" indent="0">
              <a:buNone/>
            </a:pPr>
            <a:r>
              <a:rPr lang="en-US">
                <a:solidFill>
                  <a:srgbClr val="000000"/>
                </a:solidFill>
                <a:latin typeface="Consolas" panose="020B0609020204030204" pitchFamily="49" charset="0"/>
              </a:rPr>
              <a:t>{</a:t>
            </a:r>
          </a:p>
          <a:p>
            <a:pPr marL="0" inden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Thread.CurrentThread.CurrentCulture</a:t>
            </a:r>
            <a:r>
              <a:rPr lang="en-US">
                <a:solidFill>
                  <a:srgbClr val="000000"/>
                </a:solidFill>
                <a:latin typeface="Consolas" panose="020B0609020204030204" pitchFamily="49" charset="0"/>
              </a:rPr>
              <a:t> = </a:t>
            </a:r>
          </a:p>
          <a:p>
            <a:pPr marL="0" indent="0">
              <a:buNone/>
            </a:pPr>
            <a:r>
              <a:rPr lang="en-US">
                <a:solidFill>
                  <a:srgbClr val="0000FF"/>
                </a:solidFill>
                <a:latin typeface="Consolas" panose="020B0609020204030204" pitchFamily="49" charset="0"/>
              </a:rPr>
              <a:t>        new</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CultureInfo</a:t>
            </a:r>
            <a:r>
              <a:rPr lang="en-US">
                <a:solidFill>
                  <a:srgbClr val="000000"/>
                </a:solidFill>
                <a:latin typeface="Consolas" panose="020B0609020204030204" pitchFamily="49" charset="0"/>
              </a:rPr>
              <a:t>(locale);</a:t>
            </a:r>
          </a:p>
          <a:p>
            <a:pPr marL="0" indent="0">
              <a:buNone/>
            </a:pPr>
            <a:endParaRPr lang="en-US">
              <a:solidFill>
                <a:srgbClr val="000000"/>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Thread.CurrentThread.CurrentUICulture</a:t>
            </a:r>
            <a:r>
              <a:rPr lang="en-US">
                <a:solidFill>
                  <a:srgbClr val="000000"/>
                </a:solidFill>
                <a:latin typeface="Consolas" panose="020B0609020204030204" pitchFamily="49" charset="0"/>
              </a:rPr>
              <a:t> =</a:t>
            </a:r>
          </a:p>
          <a:p>
            <a:pPr marL="0" inden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Thread.CurrentThread.CurrentCulture</a:t>
            </a:r>
            <a:r>
              <a:rPr lang="en-US">
                <a:solidFill>
                  <a:srgbClr val="000000"/>
                </a:solidFill>
                <a:latin typeface="Consolas" panose="020B0609020204030204" pitchFamily="49" charset="0"/>
              </a:rPr>
              <a:t>;</a:t>
            </a:r>
          </a:p>
          <a:p>
            <a:pPr marL="0" indent="0">
              <a:buNone/>
            </a:pPr>
            <a:r>
              <a:rPr lang="en-US">
                <a:solidFill>
                  <a:srgbClr val="000000"/>
                </a:solidFill>
                <a:latin typeface="Consolas" panose="020B0609020204030204" pitchFamily="49" charset="0"/>
              </a:rPr>
              <a:t>}</a:t>
            </a:r>
            <a:endParaRPr lang="en-US"/>
          </a:p>
        </p:txBody>
      </p:sp>
      <p:sp>
        <p:nvSpPr>
          <p:cNvPr id="4" name="Rectangle 3">
            <a:extLst>
              <a:ext uri="{FF2B5EF4-FFF2-40B4-BE49-F238E27FC236}">
                <a16:creationId xmlns:a16="http://schemas.microsoft.com/office/drawing/2014/main" id="{94665560-B486-43CC-8E6D-E07D002E5883}"/>
              </a:ext>
            </a:extLst>
          </p:cNvPr>
          <p:cNvSpPr/>
          <p:nvPr/>
        </p:nvSpPr>
        <p:spPr>
          <a:xfrm>
            <a:off x="1524000" y="2461846"/>
            <a:ext cx="7877908" cy="1160585"/>
          </a:xfrm>
          <a:prstGeom prst="rect">
            <a:avLst/>
          </a:prstGeom>
          <a:solidFill>
            <a:srgbClr val="FFFF01">
              <a:alpha val="1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9667A8B-63F2-4781-8316-C437FF7A0064}"/>
              </a:ext>
            </a:extLst>
          </p:cNvPr>
          <p:cNvSpPr/>
          <p:nvPr/>
        </p:nvSpPr>
        <p:spPr>
          <a:xfrm>
            <a:off x="1523999" y="3997570"/>
            <a:ext cx="8084695" cy="1160585"/>
          </a:xfrm>
          <a:prstGeom prst="rect">
            <a:avLst/>
          </a:prstGeom>
          <a:solidFill>
            <a:srgbClr val="FFFF01">
              <a:alpha val="1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D733DB47-41F5-41B2-91B2-377C85326BF3}"/>
              </a:ext>
            </a:extLst>
          </p:cNvPr>
          <p:cNvSpPr/>
          <p:nvPr/>
        </p:nvSpPr>
        <p:spPr>
          <a:xfrm>
            <a:off x="9757535" y="2722723"/>
            <a:ext cx="2270342" cy="638829"/>
          </a:xfrm>
          <a:prstGeom prst="wedgeRoundRectCallout">
            <a:avLst>
              <a:gd name="adj1" fmla="val -98370"/>
              <a:gd name="adj2" fmla="val -375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Sets the formatting</a:t>
            </a:r>
          </a:p>
        </p:txBody>
      </p:sp>
      <p:sp>
        <p:nvSpPr>
          <p:cNvPr id="7" name="Speech Bubble: Rectangle with Corners Rounded 6">
            <a:extLst>
              <a:ext uri="{FF2B5EF4-FFF2-40B4-BE49-F238E27FC236}">
                <a16:creationId xmlns:a16="http://schemas.microsoft.com/office/drawing/2014/main" id="{BF0417B3-BDC7-413C-9B7F-6298A97C0F64}"/>
              </a:ext>
            </a:extLst>
          </p:cNvPr>
          <p:cNvSpPr/>
          <p:nvPr/>
        </p:nvSpPr>
        <p:spPr>
          <a:xfrm>
            <a:off x="8457153" y="5264530"/>
            <a:ext cx="2987459" cy="638829"/>
          </a:xfrm>
          <a:prstGeom prst="wedgeRoundRectCallout">
            <a:avLst>
              <a:gd name="adj1" fmla="val -32629"/>
              <a:gd name="adj2" fmla="val -1990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Sets the display language</a:t>
            </a:r>
          </a:p>
        </p:txBody>
      </p:sp>
    </p:spTree>
    <p:extLst>
      <p:ext uri="{BB962C8B-B14F-4D97-AF65-F5344CB8AC3E}">
        <p14:creationId xmlns:p14="http://schemas.microsoft.com/office/powerpoint/2010/main" val="296687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A99E1-728C-429B-8266-92A4C2BBD293}"/>
              </a:ext>
            </a:extLst>
          </p:cNvPr>
          <p:cNvSpPr>
            <a:spLocks noGrp="1"/>
          </p:cNvSpPr>
          <p:nvPr>
            <p:ph idx="1"/>
          </p:nvPr>
        </p:nvSpPr>
        <p:spPr>
          <a:xfrm>
            <a:off x="838200" y="500332"/>
            <a:ext cx="10515600" cy="5676631"/>
          </a:xfrm>
        </p:spPr>
        <p:txBody>
          <a:bodyPr>
            <a:normAutofit/>
          </a:bodyPr>
          <a:lstStyle/>
          <a:p>
            <a:pPr marL="0" indent="0">
              <a:buNone/>
            </a:pPr>
            <a:r>
              <a:rPr lang="en-US">
                <a:solidFill>
                  <a:srgbClr val="0000FF"/>
                </a:solidFill>
                <a:latin typeface="Consolas" panose="020B0609020204030204" pitchFamily="49" charset="0"/>
              </a:rPr>
              <a:t>public</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partial</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class</a:t>
            </a:r>
            <a:r>
              <a:rPr lang="en-US">
                <a:solidFill>
                  <a:srgbClr val="000000"/>
                </a:solidFill>
                <a:latin typeface="Consolas" panose="020B0609020204030204" pitchFamily="49" charset="0"/>
              </a:rPr>
              <a:t> </a:t>
            </a:r>
            <a:r>
              <a:rPr lang="en-US">
                <a:solidFill>
                  <a:srgbClr val="2B91AF"/>
                </a:solidFill>
                <a:latin typeface="Consolas" panose="020B0609020204030204" pitchFamily="49" charset="0"/>
              </a:rPr>
              <a:t>App</a:t>
            </a:r>
            <a:r>
              <a:rPr lang="en-US">
                <a:solidFill>
                  <a:srgbClr val="000000"/>
                </a:solidFill>
                <a:latin typeface="Consolas" panose="020B0609020204030204" pitchFamily="49" charset="0"/>
              </a:rPr>
              <a:t> : Application</a:t>
            </a:r>
          </a:p>
          <a:p>
            <a:pPr marL="0" indent="0">
              <a:buNone/>
            </a:pPr>
            <a:r>
              <a:rPr lang="en-US">
                <a:solidFill>
                  <a:srgbClr val="000000"/>
                </a:solidFill>
                <a:latin typeface="Consolas" panose="020B0609020204030204" pitchFamily="49" charset="0"/>
              </a:rPr>
              <a:t>{</a:t>
            </a:r>
          </a:p>
          <a:p>
            <a:pPr marL="0" inden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public</a:t>
            </a:r>
            <a:r>
              <a:rPr lang="en-US">
                <a:solidFill>
                  <a:srgbClr val="000000"/>
                </a:solidFill>
                <a:latin typeface="Consolas" panose="020B0609020204030204" pitchFamily="49" charset="0"/>
              </a:rPr>
              <a:t> App()</a:t>
            </a:r>
          </a:p>
          <a:p>
            <a:pPr marL="0" indent="0">
              <a:buNone/>
            </a:pPr>
            <a:r>
              <a:rPr lang="en-US">
                <a:solidFill>
                  <a:srgbClr val="000000"/>
                </a:solidFill>
                <a:latin typeface="Consolas" panose="020B0609020204030204" pitchFamily="49" charset="0"/>
              </a:rPr>
              <a:t>    {</a:t>
            </a:r>
          </a:p>
          <a:p>
            <a:pPr marL="0" inden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InitializeComponent</a:t>
            </a:r>
            <a:r>
              <a:rPr lang="en-US">
                <a:solidFill>
                  <a:srgbClr val="000000"/>
                </a:solidFill>
                <a:latin typeface="Consolas" panose="020B0609020204030204" pitchFamily="49" charset="0"/>
              </a:rPr>
              <a:t>();</a:t>
            </a:r>
          </a:p>
          <a:p>
            <a:pPr marL="0" indent="0">
              <a:buNone/>
            </a:pPr>
            <a:endParaRPr lang="en-US">
              <a:solidFill>
                <a:schemeClr val="bg2">
                  <a:lumMod val="50000"/>
                </a:schemeClr>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ChangeCulture</a:t>
            </a:r>
            <a:r>
              <a:rPr lang="en-US">
                <a:solidFill>
                  <a:srgbClr val="000000"/>
                </a:solidFill>
                <a:latin typeface="Consolas" panose="020B0609020204030204" pitchFamily="49" charset="0"/>
              </a:rPr>
              <a:t>(</a:t>
            </a:r>
            <a:r>
              <a:rPr lang="en-US">
                <a:solidFill>
                  <a:srgbClr val="A31515"/>
                </a:solidFill>
                <a:latin typeface="Consolas" panose="020B0609020204030204" pitchFamily="49" charset="0"/>
              </a:rPr>
              <a:t>"es-ES"</a:t>
            </a:r>
            <a:r>
              <a:rPr lang="en-US">
                <a:solidFill>
                  <a:srgbClr val="000000"/>
                </a:solidFill>
                <a:latin typeface="Consolas" panose="020B0609020204030204" pitchFamily="49" charset="0"/>
              </a:rPr>
              <a:t>);</a:t>
            </a:r>
          </a:p>
          <a:p>
            <a:pPr marL="0" indent="0">
              <a:buNone/>
            </a:pPr>
            <a:endParaRPr lang="en-US">
              <a:solidFill>
                <a:schemeClr val="bg2">
                  <a:lumMod val="50000"/>
                </a:schemeClr>
              </a:solidFill>
              <a:latin typeface="Consolas" panose="020B0609020204030204" pitchFamily="49" charset="0"/>
            </a:endParaRPr>
          </a:p>
          <a:p>
            <a:pPr marL="0" inden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MainPage</a:t>
            </a:r>
            <a:r>
              <a:rPr lang="en-US">
                <a:solidFill>
                  <a:srgbClr val="000000"/>
                </a:solidFill>
                <a:latin typeface="Consolas" panose="020B0609020204030204" pitchFamily="49" charset="0"/>
              </a:rPr>
              <a:t> = </a:t>
            </a:r>
            <a:r>
              <a:rPr lang="en-US">
                <a:solidFill>
                  <a:srgbClr val="0000FF"/>
                </a:solidFill>
                <a:latin typeface="Consolas" panose="020B0609020204030204" pitchFamily="49" charset="0"/>
              </a:rPr>
              <a:t>new</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MainPage</a:t>
            </a:r>
            <a:r>
              <a:rPr lang="en-US">
                <a:solidFill>
                  <a:srgbClr val="000000"/>
                </a:solidFill>
                <a:latin typeface="Consolas" panose="020B0609020204030204" pitchFamily="49" charset="0"/>
              </a:rPr>
              <a:t>();</a:t>
            </a:r>
          </a:p>
          <a:p>
            <a:pPr marL="0" indent="0">
              <a:buNone/>
            </a:pPr>
            <a:r>
              <a:rPr lang="en-US">
                <a:solidFill>
                  <a:srgbClr val="000000"/>
                </a:solidFill>
                <a:latin typeface="Consolas" panose="020B0609020204030204" pitchFamily="49" charset="0"/>
              </a:rPr>
              <a:t>    }</a:t>
            </a:r>
          </a:p>
          <a:p>
            <a:pPr marL="0" indent="0">
              <a:buNone/>
            </a:pPr>
            <a:r>
              <a:rPr lang="en-US">
                <a:solidFill>
                  <a:srgbClr val="000000"/>
                </a:solidFill>
                <a:latin typeface="Consolas" panose="020B0609020204030204" pitchFamily="49" charset="0"/>
              </a:rPr>
              <a:t>}</a:t>
            </a:r>
            <a:endParaRPr lang="en-US"/>
          </a:p>
        </p:txBody>
      </p:sp>
      <p:sp>
        <p:nvSpPr>
          <p:cNvPr id="4" name="Content Placeholder 2">
            <a:extLst>
              <a:ext uri="{FF2B5EF4-FFF2-40B4-BE49-F238E27FC236}">
                <a16:creationId xmlns:a16="http://schemas.microsoft.com/office/drawing/2014/main" id="{17AA3673-E626-4302-8687-B7D65033A166}"/>
              </a:ext>
            </a:extLst>
          </p:cNvPr>
          <p:cNvSpPr txBox="1">
            <a:spLocks/>
          </p:cNvSpPr>
          <p:nvPr/>
        </p:nvSpPr>
        <p:spPr>
          <a:xfrm>
            <a:off x="838200" y="501432"/>
            <a:ext cx="10515600" cy="56766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00FF"/>
                </a:solidFill>
                <a:latin typeface="Consolas" panose="020B0609020204030204" pitchFamily="49" charset="0"/>
              </a:rPr>
              <a:t>public</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partial</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class</a:t>
            </a:r>
            <a:r>
              <a:rPr lang="en-US">
                <a:solidFill>
                  <a:srgbClr val="000000"/>
                </a:solidFill>
                <a:latin typeface="Consolas" panose="020B0609020204030204" pitchFamily="49" charset="0"/>
              </a:rPr>
              <a:t> </a:t>
            </a:r>
            <a:r>
              <a:rPr lang="en-US">
                <a:solidFill>
                  <a:srgbClr val="2B91AF"/>
                </a:solidFill>
                <a:latin typeface="Consolas" panose="020B0609020204030204" pitchFamily="49" charset="0"/>
              </a:rPr>
              <a:t>App</a:t>
            </a:r>
            <a:r>
              <a:rPr lang="en-US">
                <a:solidFill>
                  <a:srgbClr val="000000"/>
                </a:solidFill>
                <a:latin typeface="Consolas" panose="020B0609020204030204" pitchFamily="49" charset="0"/>
              </a:rPr>
              <a:t> : Application</a:t>
            </a:r>
          </a:p>
          <a:p>
            <a:pPr marL="0" indent="0">
              <a:buFont typeface="Arial" panose="020B0604020202020204" pitchFamily="34" charset="0"/>
              <a:buNone/>
            </a:pPr>
            <a:r>
              <a:rPr lang="en-US">
                <a:solidFill>
                  <a:srgbClr val="000000"/>
                </a:solidFill>
                <a:latin typeface="Consolas" panose="020B0609020204030204" pitchFamily="49" charset="0"/>
              </a:rPr>
              <a:t>{</a:t>
            </a:r>
          </a:p>
          <a:p>
            <a:pPr marL="0" indent="0">
              <a:buFont typeface="Arial" panose="020B0604020202020204" pitchFamily="34" charset="0"/>
              <a:buNone/>
            </a:pP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public</a:t>
            </a:r>
            <a:r>
              <a:rPr lang="en-US">
                <a:solidFill>
                  <a:srgbClr val="000000"/>
                </a:solidFill>
                <a:latin typeface="Consolas" panose="020B0609020204030204" pitchFamily="49" charset="0"/>
              </a:rPr>
              <a:t> App()</a:t>
            </a:r>
          </a:p>
          <a:p>
            <a:pPr marL="0" indent="0">
              <a:buFont typeface="Arial" panose="020B0604020202020204" pitchFamily="34" charset="0"/>
              <a:buNone/>
            </a:pPr>
            <a:r>
              <a:rPr lang="en-US">
                <a:solidFill>
                  <a:srgbClr val="000000"/>
                </a:solidFill>
                <a:latin typeface="Consolas" panose="020B0609020204030204" pitchFamily="49" charset="0"/>
              </a:rPr>
              <a:t>    {</a:t>
            </a:r>
          </a:p>
          <a:p>
            <a:pPr marL="0" indent="0">
              <a:buFont typeface="Arial" panose="020B0604020202020204" pitchFamily="34" charse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InitializeComponent</a:t>
            </a:r>
            <a:r>
              <a:rPr lang="en-US">
                <a:solidFill>
                  <a:srgbClr val="000000"/>
                </a:solidFill>
                <a:latin typeface="Consolas" panose="020B0609020204030204" pitchFamily="49" charset="0"/>
              </a:rPr>
              <a:t>();</a:t>
            </a:r>
          </a:p>
          <a:p>
            <a:pPr marL="0" indent="0">
              <a:buFont typeface="Arial" panose="020B0604020202020204" pitchFamily="34" charset="0"/>
              <a:buNone/>
            </a:pPr>
            <a:r>
              <a:rPr lang="en-US">
                <a:solidFill>
                  <a:schemeClr val="bg2">
                    <a:lumMod val="50000"/>
                  </a:schemeClr>
                </a:solidFill>
                <a:latin typeface="Consolas" panose="020B0609020204030204" pitchFamily="49" charset="0"/>
              </a:rPr>
              <a:t>#if DEBUG</a:t>
            </a:r>
          </a:p>
          <a:p>
            <a:pPr marL="0" indent="0">
              <a:buFont typeface="Arial" panose="020B0604020202020204" pitchFamily="34" charse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ChangeCulture</a:t>
            </a:r>
            <a:r>
              <a:rPr lang="en-US">
                <a:solidFill>
                  <a:srgbClr val="000000"/>
                </a:solidFill>
                <a:latin typeface="Consolas" panose="020B0609020204030204" pitchFamily="49" charset="0"/>
              </a:rPr>
              <a:t>(</a:t>
            </a:r>
            <a:r>
              <a:rPr lang="en-US">
                <a:solidFill>
                  <a:srgbClr val="A31515"/>
                </a:solidFill>
                <a:latin typeface="Consolas" panose="020B0609020204030204" pitchFamily="49" charset="0"/>
              </a:rPr>
              <a:t>"es-ES"</a:t>
            </a:r>
            <a:r>
              <a:rPr lang="en-US">
                <a:solidFill>
                  <a:srgbClr val="000000"/>
                </a:solidFill>
                <a:latin typeface="Consolas" panose="020B0609020204030204" pitchFamily="49" charset="0"/>
              </a:rPr>
              <a:t>);</a:t>
            </a:r>
          </a:p>
          <a:p>
            <a:pPr marL="0" indent="0">
              <a:buFont typeface="Arial" panose="020B0604020202020204" pitchFamily="34" charset="0"/>
              <a:buNone/>
            </a:pPr>
            <a:r>
              <a:rPr lang="en-US">
                <a:solidFill>
                  <a:schemeClr val="bg2">
                    <a:lumMod val="50000"/>
                  </a:schemeClr>
                </a:solidFill>
                <a:latin typeface="Consolas" panose="020B0609020204030204" pitchFamily="49" charset="0"/>
              </a:rPr>
              <a:t>#endif</a:t>
            </a:r>
          </a:p>
          <a:p>
            <a:pPr marL="0" indent="0">
              <a:buFont typeface="Arial" panose="020B0604020202020204" pitchFamily="34" charset="0"/>
              <a:buNone/>
            </a:pP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MainPage</a:t>
            </a:r>
            <a:r>
              <a:rPr lang="en-US">
                <a:solidFill>
                  <a:srgbClr val="000000"/>
                </a:solidFill>
                <a:latin typeface="Consolas" panose="020B0609020204030204" pitchFamily="49" charset="0"/>
              </a:rPr>
              <a:t> = </a:t>
            </a:r>
            <a:r>
              <a:rPr lang="en-US">
                <a:solidFill>
                  <a:srgbClr val="0000FF"/>
                </a:solidFill>
                <a:latin typeface="Consolas" panose="020B0609020204030204" pitchFamily="49" charset="0"/>
              </a:rPr>
              <a:t>new</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MainPage</a:t>
            </a:r>
            <a:r>
              <a:rPr lang="en-US">
                <a:solidFill>
                  <a:srgbClr val="000000"/>
                </a:solidFill>
                <a:latin typeface="Consolas" panose="020B0609020204030204" pitchFamily="49" charset="0"/>
              </a:rPr>
              <a:t>();</a:t>
            </a:r>
          </a:p>
          <a:p>
            <a:pPr marL="0" indent="0">
              <a:buFont typeface="Arial" panose="020B0604020202020204" pitchFamily="34" charset="0"/>
              <a:buNone/>
            </a:pPr>
            <a:r>
              <a:rPr lang="en-US">
                <a:solidFill>
                  <a:srgbClr val="000000"/>
                </a:solidFill>
                <a:latin typeface="Consolas" panose="020B0609020204030204" pitchFamily="49" charset="0"/>
              </a:rPr>
              <a:t>    }</a:t>
            </a:r>
          </a:p>
          <a:p>
            <a:pPr marL="0" indent="0">
              <a:buFont typeface="Arial" panose="020B0604020202020204" pitchFamily="34" charset="0"/>
              <a:buNone/>
            </a:pPr>
            <a:r>
              <a:rPr lang="en-US">
                <a:solidFill>
                  <a:srgbClr val="000000"/>
                </a:solidFill>
                <a:latin typeface="Consolas" panose="020B0609020204030204" pitchFamily="49" charset="0"/>
              </a:rPr>
              <a:t>}</a:t>
            </a:r>
            <a:endParaRPr lang="en-US"/>
          </a:p>
        </p:txBody>
      </p:sp>
    </p:spTree>
    <p:extLst>
      <p:ext uri="{BB962C8B-B14F-4D97-AF65-F5344CB8AC3E}">
        <p14:creationId xmlns:p14="http://schemas.microsoft.com/office/powerpoint/2010/main" val="150354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75D1B-0E17-485B-9EAE-C0A6B0389387}"/>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182F833F-7272-444B-B5F3-88A7166516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574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293B-AE4D-40A4-ABD0-FE98F893EBF0}"/>
              </a:ext>
            </a:extLst>
          </p:cNvPr>
          <p:cNvSpPr>
            <a:spLocks noGrp="1"/>
          </p:cNvSpPr>
          <p:nvPr>
            <p:ph type="title"/>
          </p:nvPr>
        </p:nvSpPr>
        <p:spPr/>
        <p:txBody>
          <a:bodyPr/>
          <a:lstStyle/>
          <a:p>
            <a:r>
              <a:rPr lang="en-US"/>
              <a:t>Before You Start</a:t>
            </a:r>
          </a:p>
        </p:txBody>
      </p:sp>
      <p:sp>
        <p:nvSpPr>
          <p:cNvPr id="3" name="Content Placeholder 2">
            <a:extLst>
              <a:ext uri="{FF2B5EF4-FFF2-40B4-BE49-F238E27FC236}">
                <a16:creationId xmlns:a16="http://schemas.microsoft.com/office/drawing/2014/main" id="{D26C4219-4FE2-4841-BF50-E0ECFE4F750A}"/>
              </a:ext>
            </a:extLst>
          </p:cNvPr>
          <p:cNvSpPr>
            <a:spLocks noGrp="1"/>
          </p:cNvSpPr>
          <p:nvPr>
            <p:ph idx="1"/>
          </p:nvPr>
        </p:nvSpPr>
        <p:spPr/>
        <p:txBody>
          <a:bodyPr/>
          <a:lstStyle/>
          <a:p>
            <a:r>
              <a:rPr lang="en-US"/>
              <a:t>Determine what languages that you need to support</a:t>
            </a:r>
          </a:p>
          <a:p>
            <a:r>
              <a:rPr lang="en-US"/>
              <a:t>Do you need RTL</a:t>
            </a:r>
          </a:p>
          <a:p>
            <a:r>
              <a:rPr lang="en-US"/>
              <a:t>Who will do the translations</a:t>
            </a:r>
          </a:p>
          <a:p>
            <a:r>
              <a:rPr lang="en-US"/>
              <a:t>Who will validate the translations</a:t>
            </a:r>
          </a:p>
        </p:txBody>
      </p:sp>
    </p:spTree>
    <p:extLst>
      <p:ext uri="{BB962C8B-B14F-4D97-AF65-F5344CB8AC3E}">
        <p14:creationId xmlns:p14="http://schemas.microsoft.com/office/powerpoint/2010/main" val="1350199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7ADE-BEAD-41FA-B70D-9FEFCB0D4537}"/>
              </a:ext>
            </a:extLst>
          </p:cNvPr>
          <p:cNvSpPr>
            <a:spLocks noGrp="1"/>
          </p:cNvSpPr>
          <p:nvPr>
            <p:ph type="title"/>
          </p:nvPr>
        </p:nvSpPr>
        <p:spPr/>
        <p:txBody>
          <a:bodyPr/>
          <a:lstStyle/>
          <a:p>
            <a:r>
              <a:rPr lang="en-US"/>
              <a:t>Shameless plug time</a:t>
            </a:r>
          </a:p>
        </p:txBody>
      </p:sp>
      <p:sp>
        <p:nvSpPr>
          <p:cNvPr id="3" name="Content Placeholder 2">
            <a:extLst>
              <a:ext uri="{FF2B5EF4-FFF2-40B4-BE49-F238E27FC236}">
                <a16:creationId xmlns:a16="http://schemas.microsoft.com/office/drawing/2014/main" id="{C5AD5EB3-DDC4-4C00-A8D8-F2F477C90D5E}"/>
              </a:ext>
            </a:extLst>
          </p:cNvPr>
          <p:cNvSpPr>
            <a:spLocks noGrp="1"/>
          </p:cNvSpPr>
          <p:nvPr>
            <p:ph idx="1"/>
          </p:nvPr>
        </p:nvSpPr>
        <p:spPr>
          <a:xfrm>
            <a:off x="838200" y="1825625"/>
            <a:ext cx="7452360" cy="1450975"/>
          </a:xfrm>
        </p:spPr>
        <p:txBody>
          <a:bodyPr/>
          <a:lstStyle/>
          <a:p>
            <a:pPr marL="0" indent="0">
              <a:buNone/>
            </a:pPr>
            <a:r>
              <a:rPr lang="en-US"/>
              <a:t>I have a book on this topic, “Cross-platform Localization for Native Mobile Apps with Xamarin”.</a:t>
            </a:r>
          </a:p>
        </p:txBody>
      </p:sp>
      <p:pic>
        <p:nvPicPr>
          <p:cNvPr id="4" name="Picture 3">
            <a:extLst>
              <a:ext uri="{FF2B5EF4-FFF2-40B4-BE49-F238E27FC236}">
                <a16:creationId xmlns:a16="http://schemas.microsoft.com/office/drawing/2014/main" id="{64CD6596-89F8-40F0-92F2-6DB50B477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853" y="365125"/>
            <a:ext cx="2269202" cy="3235234"/>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A3F89A98-17C9-44D5-96D7-AEAEE1FCB501}"/>
              </a:ext>
            </a:extLst>
          </p:cNvPr>
          <p:cNvSpPr txBox="1">
            <a:spLocks/>
          </p:cNvSpPr>
          <p:nvPr/>
        </p:nvSpPr>
        <p:spPr>
          <a:xfrm>
            <a:off x="838200" y="3276600"/>
            <a:ext cx="7452360" cy="14509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Open Sans" panose="020B0606030504020204"/>
              </a:rPr>
              <a:t>This spring, Pluralsight published my course, “</a:t>
            </a:r>
            <a:r>
              <a:rPr lang="en-US" err="1">
                <a:latin typeface="Open Sans" panose="020B0606030504020204"/>
              </a:rPr>
              <a:t>Xamarin.Forms</a:t>
            </a:r>
            <a:r>
              <a:rPr lang="en-US">
                <a:latin typeface="Open Sans" panose="020B0606030504020204"/>
              </a:rPr>
              <a:t>: Localization”</a:t>
            </a:r>
          </a:p>
          <a:p>
            <a:pPr marL="0" indent="0">
              <a:buFont typeface="Arial" panose="020B0604020202020204" pitchFamily="34" charset="0"/>
              <a:buNone/>
            </a:pPr>
            <a:r>
              <a:rPr lang="en-US">
                <a:latin typeface="Open Sans" panose="020B0606030504020204"/>
              </a:rPr>
              <a:t>It covers everything we saw today</a:t>
            </a:r>
            <a:br>
              <a:rPr lang="en-US">
                <a:latin typeface="Open Sans" panose="020B0606030504020204"/>
              </a:rPr>
            </a:br>
            <a:r>
              <a:rPr lang="en-US">
                <a:latin typeface="Open Sans" panose="020B0606030504020204"/>
              </a:rPr>
              <a:t>and a lot more.</a:t>
            </a:r>
          </a:p>
        </p:txBody>
      </p:sp>
      <p:pic>
        <p:nvPicPr>
          <p:cNvPr id="6" name="Picture 5">
            <a:extLst>
              <a:ext uri="{FF2B5EF4-FFF2-40B4-BE49-F238E27FC236}">
                <a16:creationId xmlns:a16="http://schemas.microsoft.com/office/drawing/2014/main" id="{7AB58576-7BD7-4DBC-81A2-EB439339E476}"/>
              </a:ext>
            </a:extLst>
          </p:cNvPr>
          <p:cNvPicPr>
            <a:picLocks noChangeAspect="1"/>
          </p:cNvPicPr>
          <p:nvPr/>
        </p:nvPicPr>
        <p:blipFill>
          <a:blip r:embed="rId3"/>
          <a:stretch>
            <a:fillRect/>
          </a:stretch>
        </p:blipFill>
        <p:spPr>
          <a:xfrm>
            <a:off x="5989023" y="3735296"/>
            <a:ext cx="5009473" cy="281058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97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B26623-E122-A544-B08D-13B61600C4BD}"/>
              </a:ext>
            </a:extLst>
          </p:cNvPr>
          <p:cNvSpPr/>
          <p:nvPr/>
        </p:nvSpPr>
        <p:spPr>
          <a:xfrm>
            <a:off x="0" y="0"/>
            <a:ext cx="1219200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E94A549-8D83-7048-ABF5-D29F1C38E723}"/>
              </a:ext>
            </a:extLst>
          </p:cNvPr>
          <p:cNvSpPr txBox="1">
            <a:spLocks/>
          </p:cNvSpPr>
          <p:nvPr/>
        </p:nvSpPr>
        <p:spPr>
          <a:xfrm>
            <a:off x="3764910" y="2951626"/>
            <a:ext cx="4662179" cy="9547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solidFill>
                  <a:srgbClr val="FFFFFF"/>
                </a:solidFill>
                <a:latin typeface="Open Sans" panose="020B0606030504020204" pitchFamily="34" charset="0"/>
                <a:ea typeface="Open Sans" panose="020B0606030504020204" pitchFamily="34" charset="0"/>
                <a:cs typeface="Open Sans" panose="020B0606030504020204" pitchFamily="34" charset="0"/>
              </a:rPr>
              <a:t>Q &amp; A</a:t>
            </a:r>
          </a:p>
        </p:txBody>
      </p:sp>
    </p:spTree>
    <p:extLst>
      <p:ext uri="{BB962C8B-B14F-4D97-AF65-F5344CB8AC3E}">
        <p14:creationId xmlns:p14="http://schemas.microsoft.com/office/powerpoint/2010/main" val="1575875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B26623-E122-A544-B08D-13B61600C4BD}"/>
              </a:ext>
            </a:extLst>
          </p:cNvPr>
          <p:cNvSpPr/>
          <p:nvPr/>
        </p:nvSpPr>
        <p:spPr>
          <a:xfrm>
            <a:off x="0" y="0"/>
            <a:ext cx="1219200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8CB011D-55F9-D846-885D-C6F8FFCD72B3}"/>
              </a:ext>
            </a:extLst>
          </p:cNvPr>
          <p:cNvSpPr>
            <a:spLocks noGrp="1"/>
          </p:cNvSpPr>
          <p:nvPr>
            <p:ph type="title"/>
          </p:nvPr>
        </p:nvSpPr>
        <p:spPr>
          <a:xfrm>
            <a:off x="3764909" y="4188752"/>
            <a:ext cx="4662179" cy="954748"/>
          </a:xfrm>
        </p:spPr>
        <p:txBody>
          <a:bodyPr vert="horz" lIns="91440" tIns="45720" rIns="91440" bIns="45720" rtlCol="0" anchor="ctr">
            <a:normAutofit/>
          </a:bodyPr>
          <a:lstStyle/>
          <a:p>
            <a:pPr algn="ctr"/>
            <a:r>
              <a:rPr lang="en-US" sz="6000" b="1" kern="1200">
                <a:solidFill>
                  <a:srgbClr val="FFFFFF"/>
                </a:solidFill>
                <a:latin typeface="Open Sans" panose="020B0606030504020204" pitchFamily="34" charset="0"/>
                <a:ea typeface="Open Sans" panose="020B0606030504020204" pitchFamily="34" charset="0"/>
                <a:cs typeface="Open Sans" panose="020B0606030504020204" pitchFamily="34" charset="0"/>
              </a:rPr>
              <a:t>Thank You!</a:t>
            </a:r>
          </a:p>
        </p:txBody>
      </p:sp>
      <p:pic>
        <p:nvPicPr>
          <p:cNvPr id="8" name="Picture 7">
            <a:extLst>
              <a:ext uri="{FF2B5EF4-FFF2-40B4-BE49-F238E27FC236}">
                <a16:creationId xmlns:a16="http://schemas.microsoft.com/office/drawing/2014/main" id="{50677FE2-77E6-6A4B-A051-82BC7E3DF1A1}"/>
              </a:ext>
            </a:extLst>
          </p:cNvPr>
          <p:cNvPicPr>
            <a:picLocks noChangeAspect="1"/>
          </p:cNvPicPr>
          <p:nvPr/>
        </p:nvPicPr>
        <p:blipFill>
          <a:blip r:embed="rId2"/>
          <a:stretch>
            <a:fillRect/>
          </a:stretch>
        </p:blipFill>
        <p:spPr>
          <a:xfrm>
            <a:off x="4508964" y="1254741"/>
            <a:ext cx="3174068" cy="2439021"/>
          </a:xfrm>
          <a:prstGeom prst="rect">
            <a:avLst/>
          </a:prstGeom>
        </p:spPr>
      </p:pic>
    </p:spTree>
    <p:extLst>
      <p:ext uri="{BB962C8B-B14F-4D97-AF65-F5344CB8AC3E}">
        <p14:creationId xmlns:p14="http://schemas.microsoft.com/office/powerpoint/2010/main" val="392928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9159-D7EF-4849-B98F-876DC346B33F}"/>
              </a:ext>
            </a:extLst>
          </p:cNvPr>
          <p:cNvSpPr>
            <a:spLocks noGrp="1"/>
          </p:cNvSpPr>
          <p:nvPr>
            <p:ph type="title"/>
          </p:nvPr>
        </p:nvSpPr>
        <p:spPr/>
        <p:txBody>
          <a:bodyPr/>
          <a:lstStyle/>
          <a:p>
            <a:r>
              <a:rPr lang="en-US"/>
              <a:t>Who is Chris Miller</a:t>
            </a:r>
          </a:p>
        </p:txBody>
      </p:sp>
      <p:sp>
        <p:nvSpPr>
          <p:cNvPr id="3" name="Content Placeholder 2">
            <a:extLst>
              <a:ext uri="{FF2B5EF4-FFF2-40B4-BE49-F238E27FC236}">
                <a16:creationId xmlns:a16="http://schemas.microsoft.com/office/drawing/2014/main" id="{B350BA40-D735-4AD7-BCFE-1F2B512B555E}"/>
              </a:ext>
            </a:extLst>
          </p:cNvPr>
          <p:cNvSpPr>
            <a:spLocks noGrp="1"/>
          </p:cNvSpPr>
          <p:nvPr>
            <p:ph idx="1"/>
          </p:nvPr>
        </p:nvSpPr>
        <p:spPr/>
        <p:txBody>
          <a:bodyPr>
            <a:normAutofit/>
          </a:bodyPr>
          <a:lstStyle/>
          <a:p>
            <a:pPr marL="0" indent="0">
              <a:buNone/>
            </a:pPr>
            <a:r>
              <a:rPr lang="en-US"/>
              <a:t>Software Architect for Tyler Technologies, working in the</a:t>
            </a:r>
            <a:br>
              <a:rPr lang="en-US"/>
            </a:br>
            <a:r>
              <a:rPr lang="en-US"/>
              <a:t>K-12 transportation market</a:t>
            </a:r>
          </a:p>
          <a:p>
            <a:pPr marL="0" indent="0">
              <a:buNone/>
            </a:pPr>
            <a:endParaRPr lang="en-US" sz="1000"/>
          </a:p>
          <a:p>
            <a:pPr marL="0" indent="0">
              <a:buNone/>
            </a:pPr>
            <a:r>
              <a:rPr lang="en-US"/>
              <a:t>@anotherlab</a:t>
            </a:r>
          </a:p>
          <a:p>
            <a:pPr marL="0" indent="0">
              <a:buNone/>
            </a:pPr>
            <a:r>
              <a:rPr lang="en-US">
                <a:hlinkClick r:id="rId2"/>
              </a:rPr>
              <a:t>https://rajapet.com</a:t>
            </a:r>
            <a:endParaRPr lang="en-US"/>
          </a:p>
          <a:p>
            <a:pPr marL="0" indent="0">
              <a:buNone/>
            </a:pPr>
            <a:r>
              <a:rPr lang="en-US">
                <a:hlinkClick r:id="rId3"/>
              </a:rPr>
              <a:t>https://github.com/anotherlab</a:t>
            </a:r>
            <a:endParaRPr lang="en-US"/>
          </a:p>
          <a:p>
            <a:pPr marL="0" indent="0">
              <a:buNone/>
            </a:pPr>
            <a:r>
              <a:rPr lang="en-US">
                <a:hlinkClick r:id="rId4"/>
              </a:rPr>
              <a:t>https://www.linkedin.com/in/christophermiller/</a:t>
            </a:r>
            <a:endParaRPr lang="en-US"/>
          </a:p>
          <a:p>
            <a:pPr marL="0" indent="0">
              <a:buNone/>
            </a:pPr>
            <a:r>
              <a:rPr lang="en-US">
                <a:hlinkClick r:id="rId5"/>
              </a:rPr>
              <a:t>https://stackoverflow.com/users/206/chris-miller</a:t>
            </a:r>
            <a:endParaRPr lang="en-US"/>
          </a:p>
          <a:p>
            <a:pPr marL="0" indent="0">
              <a:buNone/>
            </a:pPr>
            <a:endParaRPr lang="en-US"/>
          </a:p>
          <a:p>
            <a:pPr marL="0" indent="0">
              <a:buNone/>
            </a:pPr>
            <a:endParaRPr lang="en-US"/>
          </a:p>
        </p:txBody>
      </p:sp>
      <p:pic>
        <p:nvPicPr>
          <p:cNvPr id="5" name="Picture 2" descr="Microsoft MVP Visual C#">
            <a:extLst>
              <a:ext uri="{FF2B5EF4-FFF2-40B4-BE49-F238E27FC236}">
                <a16:creationId xmlns:a16="http://schemas.microsoft.com/office/drawing/2014/main" id="{DC9EE88E-8572-4F78-96FD-B2531D7339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776501"/>
            <a:ext cx="1905001" cy="7745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rtified Xamarin Mobile Developer">
            <a:extLst>
              <a:ext uri="{FF2B5EF4-FFF2-40B4-BE49-F238E27FC236}">
                <a16:creationId xmlns:a16="http://schemas.microsoft.com/office/drawing/2014/main" id="{DBEB847D-F163-4323-9ECB-76F677E41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1516" y="5776501"/>
            <a:ext cx="774562" cy="7745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rajapet.net/photos/i-FHmFxZV/0/O/i-FHmFxZV.png">
            <a:extLst>
              <a:ext uri="{FF2B5EF4-FFF2-40B4-BE49-F238E27FC236}">
                <a16:creationId xmlns:a16="http://schemas.microsoft.com/office/drawing/2014/main" id="{1E47CA8F-1437-4BCF-9F44-622ACEA9C6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1070" y="5776501"/>
            <a:ext cx="1332579" cy="7745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0711575-0298-4273-A7CC-324576CD2277}"/>
              </a:ext>
            </a:extLst>
          </p:cNvPr>
          <p:cNvPicPr>
            <a:picLocks noChangeAspect="1"/>
          </p:cNvPicPr>
          <p:nvPr/>
        </p:nvPicPr>
        <p:blipFill>
          <a:blip r:embed="rId9"/>
          <a:stretch>
            <a:fillRect/>
          </a:stretch>
        </p:blipFill>
        <p:spPr>
          <a:xfrm>
            <a:off x="5383945" y="5779542"/>
            <a:ext cx="3764455" cy="794841"/>
          </a:xfrm>
          <a:prstGeom prst="rect">
            <a:avLst/>
          </a:prstGeom>
        </p:spPr>
      </p:pic>
    </p:spTree>
    <p:extLst>
      <p:ext uri="{BB962C8B-B14F-4D97-AF65-F5344CB8AC3E}">
        <p14:creationId xmlns:p14="http://schemas.microsoft.com/office/powerpoint/2010/main" val="1826999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D8D3-C355-4C97-A954-07858E7AD51A}"/>
              </a:ext>
            </a:extLst>
          </p:cNvPr>
          <p:cNvSpPr>
            <a:spLocks noGrp="1"/>
          </p:cNvSpPr>
          <p:nvPr>
            <p:ph type="title"/>
          </p:nvPr>
        </p:nvSpPr>
        <p:spPr/>
        <p:txBody>
          <a:bodyPr/>
          <a:lstStyle/>
          <a:p>
            <a:r>
              <a:rPr lang="en-US"/>
              <a:t>What is localization</a:t>
            </a:r>
          </a:p>
        </p:txBody>
      </p:sp>
      <p:sp>
        <p:nvSpPr>
          <p:cNvPr id="3" name="Content Placeholder 2">
            <a:extLst>
              <a:ext uri="{FF2B5EF4-FFF2-40B4-BE49-F238E27FC236}">
                <a16:creationId xmlns:a16="http://schemas.microsoft.com/office/drawing/2014/main" id="{D9A7AD08-9AEA-4D18-93A7-836CF484C673}"/>
              </a:ext>
            </a:extLst>
          </p:cNvPr>
          <p:cNvSpPr>
            <a:spLocks noGrp="1"/>
          </p:cNvSpPr>
          <p:nvPr>
            <p:ph idx="1"/>
          </p:nvPr>
        </p:nvSpPr>
        <p:spPr/>
        <p:txBody>
          <a:bodyPr/>
          <a:lstStyle/>
          <a:p>
            <a:r>
              <a:rPr lang="en-US"/>
              <a:t>What is it?</a:t>
            </a:r>
          </a:p>
          <a:p>
            <a:r>
              <a:rPr lang="en-US"/>
              <a:t>Commonly abbreviated as l10n</a:t>
            </a:r>
          </a:p>
        </p:txBody>
      </p:sp>
      <p:pic>
        <p:nvPicPr>
          <p:cNvPr id="5" name="Picture 4">
            <a:extLst>
              <a:ext uri="{FF2B5EF4-FFF2-40B4-BE49-F238E27FC236}">
                <a16:creationId xmlns:a16="http://schemas.microsoft.com/office/drawing/2014/main" id="{1F0E6053-FF16-404F-9BE7-06A9E4519BD3}"/>
              </a:ext>
            </a:extLst>
          </p:cNvPr>
          <p:cNvPicPr>
            <a:picLocks noChangeAspect="1"/>
          </p:cNvPicPr>
          <p:nvPr/>
        </p:nvPicPr>
        <p:blipFill>
          <a:blip r:embed="rId3"/>
          <a:stretch>
            <a:fillRect/>
          </a:stretch>
        </p:blipFill>
        <p:spPr>
          <a:xfrm>
            <a:off x="6822830" y="1359877"/>
            <a:ext cx="3774831" cy="3774831"/>
          </a:xfrm>
          <a:prstGeom prst="rect">
            <a:avLst/>
          </a:prstGeom>
        </p:spPr>
      </p:pic>
    </p:spTree>
    <p:extLst>
      <p:ext uri="{BB962C8B-B14F-4D97-AF65-F5344CB8AC3E}">
        <p14:creationId xmlns:p14="http://schemas.microsoft.com/office/powerpoint/2010/main" val="118419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D8D3-C355-4C97-A954-07858E7AD51A}"/>
              </a:ext>
            </a:extLst>
          </p:cNvPr>
          <p:cNvSpPr>
            <a:spLocks noGrp="1"/>
          </p:cNvSpPr>
          <p:nvPr>
            <p:ph type="title"/>
          </p:nvPr>
        </p:nvSpPr>
        <p:spPr/>
        <p:txBody>
          <a:bodyPr/>
          <a:lstStyle/>
          <a:p>
            <a:r>
              <a:rPr lang="en-US"/>
              <a:t>What is Internationalization</a:t>
            </a:r>
          </a:p>
        </p:txBody>
      </p:sp>
      <p:sp>
        <p:nvSpPr>
          <p:cNvPr id="3" name="Content Placeholder 2">
            <a:extLst>
              <a:ext uri="{FF2B5EF4-FFF2-40B4-BE49-F238E27FC236}">
                <a16:creationId xmlns:a16="http://schemas.microsoft.com/office/drawing/2014/main" id="{D9A7AD08-9AEA-4D18-93A7-836CF484C673}"/>
              </a:ext>
            </a:extLst>
          </p:cNvPr>
          <p:cNvSpPr>
            <a:spLocks noGrp="1"/>
          </p:cNvSpPr>
          <p:nvPr>
            <p:ph idx="1"/>
          </p:nvPr>
        </p:nvSpPr>
        <p:spPr>
          <a:xfrm>
            <a:off x="838200" y="1825625"/>
            <a:ext cx="5503985" cy="4351338"/>
          </a:xfrm>
        </p:spPr>
        <p:txBody>
          <a:bodyPr/>
          <a:lstStyle/>
          <a:p>
            <a:r>
              <a:rPr lang="en-US"/>
              <a:t>What is it?</a:t>
            </a:r>
          </a:p>
          <a:p>
            <a:r>
              <a:rPr lang="en-US"/>
              <a:t>Commonly abbreviated as i18n</a:t>
            </a:r>
          </a:p>
        </p:txBody>
      </p:sp>
      <p:sp>
        <p:nvSpPr>
          <p:cNvPr id="6" name="Rectangle 5">
            <a:extLst>
              <a:ext uri="{FF2B5EF4-FFF2-40B4-BE49-F238E27FC236}">
                <a16:creationId xmlns:a16="http://schemas.microsoft.com/office/drawing/2014/main" id="{6A088FF9-5FD9-47DF-B21F-737FE7387D7F}"/>
              </a:ext>
            </a:extLst>
          </p:cNvPr>
          <p:cNvSpPr/>
          <p:nvPr/>
        </p:nvSpPr>
        <p:spPr>
          <a:xfrm>
            <a:off x="2693077" y="3006864"/>
            <a:ext cx="7298216" cy="3170099"/>
          </a:xfrm>
          <a:prstGeom prst="rect">
            <a:avLst/>
          </a:prstGeom>
          <a:noFill/>
        </p:spPr>
        <p:txBody>
          <a:bodyPr wrap="none" lIns="91440" tIns="45720" rIns="91440" bIns="45720">
            <a:spAutoFit/>
          </a:bodyPr>
          <a:lstStyle/>
          <a:p>
            <a:r>
              <a:rPr 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Sunday, October 2, 2016 </a:t>
            </a:r>
          </a:p>
          <a:p>
            <a:r>
              <a:rPr 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Sonntag, 2. </a:t>
            </a:r>
            <a:r>
              <a:rPr lang="en-US" sz="4000" b="1" cap="none" spc="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Oktober</a:t>
            </a:r>
            <a:r>
              <a:rPr 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 2016 </a:t>
            </a:r>
          </a:p>
          <a:p>
            <a:r>
              <a:rPr 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02 </a:t>
            </a:r>
            <a:r>
              <a:rPr lang="ar-SA"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اکتوبر</a:t>
            </a:r>
            <a:r>
              <a:rPr 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 2016 </a:t>
            </a:r>
          </a:p>
          <a:p>
            <a:r>
              <a:rPr lang="pt-BR"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domingo, 2 de outubro de 2016 </a:t>
            </a:r>
          </a:p>
          <a:p>
            <a:r>
              <a:rPr lang="en-US" altLang="ja-JP"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2016</a:t>
            </a:r>
            <a:r>
              <a:rPr lang="ja-JP" alt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年</a:t>
            </a:r>
            <a:r>
              <a:rPr lang="en-US" altLang="ja-JP"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10</a:t>
            </a:r>
            <a:r>
              <a:rPr lang="ja-JP" alt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月</a:t>
            </a:r>
            <a:r>
              <a:rPr lang="en-US" altLang="ja-JP"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2</a:t>
            </a:r>
            <a:r>
              <a:rPr lang="ja-JP" alt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Medium" panose="020B0603020102020204" pitchFamily="34" charset="0"/>
              </a:rPr>
              <a:t>日 </a:t>
            </a:r>
            <a:endParaRPr 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3192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BEB4-1D21-4B27-B046-71ADDB4DE89E}"/>
              </a:ext>
            </a:extLst>
          </p:cNvPr>
          <p:cNvSpPr>
            <a:spLocks noGrp="1"/>
          </p:cNvSpPr>
          <p:nvPr>
            <p:ph type="title"/>
          </p:nvPr>
        </p:nvSpPr>
        <p:spPr/>
        <p:txBody>
          <a:bodyPr/>
          <a:lstStyle/>
          <a:p>
            <a:r>
              <a:rPr lang="en-US"/>
              <a:t>Why</a:t>
            </a:r>
          </a:p>
        </p:txBody>
      </p:sp>
      <p:sp>
        <p:nvSpPr>
          <p:cNvPr id="3" name="Content Placeholder 2">
            <a:extLst>
              <a:ext uri="{FF2B5EF4-FFF2-40B4-BE49-F238E27FC236}">
                <a16:creationId xmlns:a16="http://schemas.microsoft.com/office/drawing/2014/main" id="{F4840A29-3B08-4DE5-88E6-DAF63A9B72FC}"/>
              </a:ext>
            </a:extLst>
          </p:cNvPr>
          <p:cNvSpPr>
            <a:spLocks noGrp="1"/>
          </p:cNvSpPr>
          <p:nvPr>
            <p:ph idx="1"/>
          </p:nvPr>
        </p:nvSpPr>
        <p:spPr>
          <a:xfrm>
            <a:off x="838200" y="1825625"/>
            <a:ext cx="5808785" cy="1325563"/>
          </a:xfrm>
        </p:spPr>
        <p:txBody>
          <a:bodyPr/>
          <a:lstStyle/>
          <a:p>
            <a:r>
              <a:rPr lang="en-US"/>
              <a:t>Increased market share</a:t>
            </a:r>
          </a:p>
          <a:p>
            <a:r>
              <a:rPr lang="en-US"/>
              <a:t>Legal or contract requirements</a:t>
            </a:r>
          </a:p>
        </p:txBody>
      </p:sp>
      <p:sp>
        <p:nvSpPr>
          <p:cNvPr id="4" name="Rectangle 3">
            <a:extLst>
              <a:ext uri="{FF2B5EF4-FFF2-40B4-BE49-F238E27FC236}">
                <a16:creationId xmlns:a16="http://schemas.microsoft.com/office/drawing/2014/main" id="{89014588-DBFC-4FCA-A0FD-98DDFA620DE6}"/>
              </a:ext>
            </a:extLst>
          </p:cNvPr>
          <p:cNvSpPr/>
          <p:nvPr/>
        </p:nvSpPr>
        <p:spPr>
          <a:xfrm>
            <a:off x="7467600" y="150366"/>
            <a:ext cx="2203067" cy="6001643"/>
          </a:xfrm>
          <a:prstGeom prst="rect">
            <a:avLst/>
          </a:prstGeom>
          <a:noFill/>
        </p:spPr>
        <p:txBody>
          <a:bodyPr wrap="square" lIns="91440" tIns="45720" rIns="91440" bIns="45720">
            <a:spAutoFit/>
          </a:bodyPr>
          <a:lstStyle/>
          <a:p>
            <a:pPr algn="ctr"/>
            <a:r>
              <a:rPr lang="en-US" sz="384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Tree>
    <p:extLst>
      <p:ext uri="{BB962C8B-B14F-4D97-AF65-F5344CB8AC3E}">
        <p14:creationId xmlns:p14="http://schemas.microsoft.com/office/powerpoint/2010/main" val="4165558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68D4-7CD1-4973-BAC5-718B8108531B}"/>
              </a:ext>
            </a:extLst>
          </p:cNvPr>
          <p:cNvSpPr>
            <a:spLocks noGrp="1"/>
          </p:cNvSpPr>
          <p:nvPr>
            <p:ph type="title"/>
          </p:nvPr>
        </p:nvSpPr>
        <p:spPr/>
        <p:txBody>
          <a:bodyPr/>
          <a:lstStyle/>
          <a:p>
            <a:r>
              <a:rPr lang="en-US"/>
              <a:t>Increased market share</a:t>
            </a:r>
          </a:p>
        </p:txBody>
      </p:sp>
      <p:sp>
        <p:nvSpPr>
          <p:cNvPr id="4" name="TextBox 3">
            <a:extLst>
              <a:ext uri="{FF2B5EF4-FFF2-40B4-BE49-F238E27FC236}">
                <a16:creationId xmlns:a16="http://schemas.microsoft.com/office/drawing/2014/main" id="{78BF155A-24C4-4AD5-9C26-60BAD39EBC40}"/>
              </a:ext>
            </a:extLst>
          </p:cNvPr>
          <p:cNvSpPr txBox="1"/>
          <p:nvPr/>
        </p:nvSpPr>
        <p:spPr>
          <a:xfrm>
            <a:off x="706518" y="5913549"/>
            <a:ext cx="10778971" cy="400110"/>
          </a:xfrm>
          <a:prstGeom prst="rect">
            <a:avLst/>
          </a:prstGeom>
          <a:noFill/>
        </p:spPr>
        <p:txBody>
          <a:bodyPr wrap="square" rtlCol="0">
            <a:spAutoFit/>
          </a:bodyPr>
          <a:lstStyle/>
          <a:p>
            <a:r>
              <a:rPr lang="en-US" sz="2000"/>
              <a:t>iOS App Store, Google Play and third-party Android stores combined</a:t>
            </a:r>
          </a:p>
        </p:txBody>
      </p:sp>
      <p:sp>
        <p:nvSpPr>
          <p:cNvPr id="5" name="TextBox 4">
            <a:extLst>
              <a:ext uri="{FF2B5EF4-FFF2-40B4-BE49-F238E27FC236}">
                <a16:creationId xmlns:a16="http://schemas.microsoft.com/office/drawing/2014/main" id="{04EA17E6-B57B-49D5-8603-9C6790C9EC73}"/>
              </a:ext>
            </a:extLst>
          </p:cNvPr>
          <p:cNvSpPr txBox="1"/>
          <p:nvPr/>
        </p:nvSpPr>
        <p:spPr>
          <a:xfrm>
            <a:off x="706519" y="6385303"/>
            <a:ext cx="10778970" cy="307777"/>
          </a:xfrm>
          <a:prstGeom prst="rect">
            <a:avLst/>
          </a:prstGeom>
          <a:noFill/>
        </p:spPr>
        <p:txBody>
          <a:bodyPr wrap="square" rtlCol="0">
            <a:spAutoFit/>
          </a:bodyPr>
          <a:lstStyle/>
          <a:p>
            <a:r>
              <a:rPr lang="en-US" sz="1400" i="1"/>
              <a:t>Charts copyright 2018 by App Annie, used with permission</a:t>
            </a:r>
          </a:p>
        </p:txBody>
      </p:sp>
      <p:pic>
        <p:nvPicPr>
          <p:cNvPr id="6" name="Picture 5">
            <a:extLst>
              <a:ext uri="{FF2B5EF4-FFF2-40B4-BE49-F238E27FC236}">
                <a16:creationId xmlns:a16="http://schemas.microsoft.com/office/drawing/2014/main" id="{0A4674C8-4AC5-4204-B4BA-FC869522F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367" y="1213065"/>
            <a:ext cx="7563265" cy="4700484"/>
          </a:xfrm>
          <a:prstGeom prst="rect">
            <a:avLst/>
          </a:prstGeom>
        </p:spPr>
      </p:pic>
    </p:spTree>
    <p:extLst>
      <p:ext uri="{BB962C8B-B14F-4D97-AF65-F5344CB8AC3E}">
        <p14:creationId xmlns:p14="http://schemas.microsoft.com/office/powerpoint/2010/main" val="3647136877"/>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AB04B350FDE4469B207752554CF9D4" ma:contentTypeVersion="8" ma:contentTypeDescription="Create a new document." ma:contentTypeScope="" ma:versionID="95d8e2b9ebddeb0be6af75def6ccefee">
  <xsd:schema xmlns:xsd="http://www.w3.org/2001/XMLSchema" xmlns:xs="http://www.w3.org/2001/XMLSchema" xmlns:p="http://schemas.microsoft.com/office/2006/metadata/properties" xmlns:ns2="fc181520-f846-488d-b629-dceedcf9985c" targetNamespace="http://schemas.microsoft.com/office/2006/metadata/properties" ma:root="true" ma:fieldsID="ac9024d5708d8777b92a217408405880" ns2:_="">
    <xsd:import namespace="fc181520-f846-488d-b629-dceedcf9985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181520-f846-488d-b629-dceedcf99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181229-37C6-4BA0-BD48-A92C006E29F4}">
  <ds:schemaRefs>
    <ds:schemaRef ds:uri="fc181520-f846-488d-b629-dceedcf998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E37FF74-5905-443B-AC4D-40A9420F2EC2}">
  <ds:schemaRefs>
    <ds:schemaRef ds:uri="http://schemas.microsoft.com/sharepoint/v3/contenttype/forms"/>
  </ds:schemaRefs>
</ds:datastoreItem>
</file>

<file path=customXml/itemProps3.xml><?xml version="1.0" encoding="utf-8"?>
<ds:datastoreItem xmlns:ds="http://schemas.openxmlformats.org/officeDocument/2006/customXml" ds:itemID="{633904D7-E482-4122-BC60-02D520BB5A36}">
  <ds:schemaRefs>
    <ds:schemaRef ds:uri="fc181520-f846-488d-b629-dceedcf998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1780</Words>
  <Application>Microsoft Macintosh PowerPoint</Application>
  <PresentationFormat>Widescreen</PresentationFormat>
  <Paragraphs>333</Paragraphs>
  <Slides>48</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Arial</vt:lpstr>
      <vt:lpstr>Calibri</vt:lpstr>
      <vt:lpstr>Consolas</vt:lpstr>
      <vt:lpstr>Franklin Gothic Medium</vt:lpstr>
      <vt:lpstr>Open Sans</vt:lpstr>
      <vt:lpstr>Office Theme</vt:lpstr>
      <vt:lpstr>PowerPoint Presentation</vt:lpstr>
      <vt:lpstr>XAMARIN. FORMS LOCALIZATION</vt:lpstr>
      <vt:lpstr>PowerPoint Presentation</vt:lpstr>
      <vt:lpstr>AGENDA</vt:lpstr>
      <vt:lpstr>Who is Chris Miller</vt:lpstr>
      <vt:lpstr>What is localization</vt:lpstr>
      <vt:lpstr>What is Internationalization</vt:lpstr>
      <vt:lpstr>Why</vt:lpstr>
      <vt:lpstr>Increased market share</vt:lpstr>
      <vt:lpstr>Speaking of Brazil…</vt:lpstr>
      <vt:lpstr>What is needed</vt:lpstr>
      <vt:lpstr>Why Xamarin.Forms</vt:lpstr>
      <vt:lpstr>Preparing Your App for Localization</vt:lpstr>
      <vt:lpstr>Working with locale codes</vt:lpstr>
      <vt:lpstr>Working with locale codes</vt:lpstr>
      <vt:lpstr>Working with locale codes</vt:lpstr>
      <vt:lpstr>Move the text to RESX</vt:lpstr>
      <vt:lpstr>Resx and XAML</vt:lpstr>
      <vt:lpstr>PowerPoint Presentation</vt:lpstr>
      <vt:lpstr>PowerPoint Presentation</vt:lpstr>
      <vt:lpstr>Right-to-Left (RTL)</vt:lpstr>
      <vt:lpstr>RTL Android</vt:lpstr>
      <vt:lpstr>RTL iOS</vt:lpstr>
      <vt:lpstr>RTL UWP</vt:lpstr>
      <vt:lpstr>RTL Xamarin.Forms</vt:lpstr>
      <vt:lpstr>Translations</vt:lpstr>
      <vt:lpstr>Machine Translation</vt:lpstr>
      <vt:lpstr>Where to get professional translation</vt:lpstr>
      <vt:lpstr>Things to know</vt:lpstr>
      <vt:lpstr>Multilingual App Toolkit</vt:lpstr>
      <vt:lpstr>Where to get the Multilingual App Toolkit</vt:lpstr>
      <vt:lpstr>Installing the Multilingual App Toolkit</vt:lpstr>
      <vt:lpstr>Installing the Multilingual App Toolkit</vt:lpstr>
      <vt:lpstr>Installing the Multilingual App Toolkit</vt:lpstr>
      <vt:lpstr>Platform specifics</vt:lpstr>
      <vt:lpstr>Location permissions in iOS</vt:lpstr>
      <vt:lpstr>Location permissions in iOS (localized)</vt:lpstr>
      <vt:lpstr>Location permissions in iOS (localized)</vt:lpstr>
      <vt:lpstr>App Store</vt:lpstr>
      <vt:lpstr>How to test localization</vt:lpstr>
      <vt:lpstr>Setting a locale for testing</vt:lpstr>
      <vt:lpstr>PowerPoint Presentation</vt:lpstr>
      <vt:lpstr>PowerPoint Presentation</vt:lpstr>
      <vt:lpstr>Demo</vt:lpstr>
      <vt:lpstr>Before You Start</vt:lpstr>
      <vt:lpstr>Shameless plug time</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Cruz</dc:creator>
  <cp:lastModifiedBy>Chris Miller</cp:lastModifiedBy>
  <cp:revision>1</cp:revision>
  <dcterms:created xsi:type="dcterms:W3CDTF">2019-07-03T02:22:16Z</dcterms:created>
  <dcterms:modified xsi:type="dcterms:W3CDTF">2019-07-16T17:02:30Z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0x010100D8AB04B350FDE4469B207752554CF9D4</vt:lpwstr>
  </property>
</Properties>
</file>